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9"/>
  </p:notesMasterIdLst>
  <p:handoutMasterIdLst>
    <p:handoutMasterId r:id="rId90"/>
  </p:handoutMasterIdLst>
  <p:sldIdLst>
    <p:sldId id="595" r:id="rId2"/>
    <p:sldId id="737" r:id="rId3"/>
    <p:sldId id="829" r:id="rId4"/>
    <p:sldId id="913" r:id="rId5"/>
    <p:sldId id="766" r:id="rId6"/>
    <p:sldId id="771" r:id="rId7"/>
    <p:sldId id="788" r:id="rId8"/>
    <p:sldId id="914" r:id="rId9"/>
    <p:sldId id="915" r:id="rId10"/>
    <p:sldId id="754" r:id="rId11"/>
    <p:sldId id="923" r:id="rId12"/>
    <p:sldId id="916" r:id="rId13"/>
    <p:sldId id="917" r:id="rId14"/>
    <p:sldId id="918" r:id="rId15"/>
    <p:sldId id="919" r:id="rId16"/>
    <p:sldId id="920" r:id="rId17"/>
    <p:sldId id="921" r:id="rId18"/>
    <p:sldId id="922" r:id="rId19"/>
    <p:sldId id="924" r:id="rId20"/>
    <p:sldId id="925" r:id="rId21"/>
    <p:sldId id="927" r:id="rId22"/>
    <p:sldId id="929" r:id="rId23"/>
    <p:sldId id="928" r:id="rId24"/>
    <p:sldId id="930" r:id="rId25"/>
    <p:sldId id="931" r:id="rId26"/>
    <p:sldId id="932" r:id="rId27"/>
    <p:sldId id="933" r:id="rId28"/>
    <p:sldId id="934" r:id="rId29"/>
    <p:sldId id="935" r:id="rId30"/>
    <p:sldId id="936" r:id="rId31"/>
    <p:sldId id="937" r:id="rId32"/>
    <p:sldId id="938" r:id="rId33"/>
    <p:sldId id="939" r:id="rId34"/>
    <p:sldId id="940" r:id="rId35"/>
    <p:sldId id="941" r:id="rId36"/>
    <p:sldId id="942" r:id="rId37"/>
    <p:sldId id="943" r:id="rId38"/>
    <p:sldId id="944" r:id="rId39"/>
    <p:sldId id="945" r:id="rId40"/>
    <p:sldId id="946" r:id="rId41"/>
    <p:sldId id="975" r:id="rId42"/>
    <p:sldId id="976" r:id="rId43"/>
    <p:sldId id="977" r:id="rId44"/>
    <p:sldId id="978" r:id="rId45"/>
    <p:sldId id="979" r:id="rId46"/>
    <p:sldId id="980" r:id="rId47"/>
    <p:sldId id="981" r:id="rId48"/>
    <p:sldId id="982" r:id="rId49"/>
    <p:sldId id="983" r:id="rId50"/>
    <p:sldId id="985" r:id="rId51"/>
    <p:sldId id="984" r:id="rId52"/>
    <p:sldId id="986" r:id="rId53"/>
    <p:sldId id="987" r:id="rId54"/>
    <p:sldId id="988" r:id="rId55"/>
    <p:sldId id="989" r:id="rId56"/>
    <p:sldId id="990" r:id="rId57"/>
    <p:sldId id="836" r:id="rId58"/>
    <p:sldId id="793" r:id="rId59"/>
    <p:sldId id="876" r:id="rId60"/>
    <p:sldId id="877" r:id="rId61"/>
    <p:sldId id="947" r:id="rId62"/>
    <p:sldId id="948" r:id="rId63"/>
    <p:sldId id="949" r:id="rId64"/>
    <p:sldId id="950" r:id="rId65"/>
    <p:sldId id="951" r:id="rId66"/>
    <p:sldId id="954" r:id="rId67"/>
    <p:sldId id="952" r:id="rId68"/>
    <p:sldId id="953" r:id="rId69"/>
    <p:sldId id="956" r:id="rId70"/>
    <p:sldId id="957" r:id="rId71"/>
    <p:sldId id="958" r:id="rId72"/>
    <p:sldId id="959" r:id="rId73"/>
    <p:sldId id="960" r:id="rId74"/>
    <p:sldId id="961" r:id="rId75"/>
    <p:sldId id="962" r:id="rId76"/>
    <p:sldId id="963" r:id="rId77"/>
    <p:sldId id="964" r:id="rId78"/>
    <p:sldId id="965" r:id="rId79"/>
    <p:sldId id="966" r:id="rId80"/>
    <p:sldId id="968" r:id="rId81"/>
    <p:sldId id="969" r:id="rId82"/>
    <p:sldId id="970" r:id="rId83"/>
    <p:sldId id="971" r:id="rId84"/>
    <p:sldId id="972" r:id="rId85"/>
    <p:sldId id="974" r:id="rId86"/>
    <p:sldId id="837" r:id="rId87"/>
    <p:sldId id="802" r:id="rId88"/>
  </p:sldIdLst>
  <p:sldSz cx="9144000" cy="6858000" type="screen4x3"/>
  <p:notesSz cx="7102475" cy="9388475"/>
  <p:defaultTextStyle>
    <a:defPPr>
      <a:defRPr lang="en-US"/>
    </a:defPPr>
    <a:lvl1pPr marL="0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1pPr>
    <a:lvl2pPr marL="498743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2pPr>
    <a:lvl3pPr marL="997488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3pPr>
    <a:lvl4pPr marL="1496232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4pPr>
    <a:lvl5pPr marL="1994976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5pPr>
    <a:lvl6pPr marL="2493719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6pPr>
    <a:lvl7pPr marL="2992463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7pPr>
    <a:lvl8pPr marL="3491207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8pPr>
    <a:lvl9pPr marL="3989950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mabindu Lakkaraju" initials="HL" lastIdx="2" clrIdx="0">
    <p:extLst>
      <p:ext uri="{19B8F6BF-5375-455C-9EA6-DF929625EA0E}">
        <p15:presenceInfo xmlns:p15="http://schemas.microsoft.com/office/powerpoint/2012/main" userId="d4f5708edf88dd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04054"/>
    <a:srgbClr val="92D050"/>
    <a:srgbClr val="2B5D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889" autoAdjust="0"/>
  </p:normalViewPr>
  <p:slideViewPr>
    <p:cSldViewPr>
      <p:cViewPr varScale="1">
        <p:scale>
          <a:sx n="143" d="100"/>
          <a:sy n="143" d="100"/>
        </p:scale>
        <p:origin x="122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886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r">
              <a:defRPr sz="1200"/>
            </a:lvl1pPr>
          </a:lstStyle>
          <a:p>
            <a:fld id="{A059EB13-F83B-439E-B541-137B395113DC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886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r">
              <a:defRPr sz="1200"/>
            </a:lvl1pPr>
          </a:lstStyle>
          <a:p>
            <a:fld id="{95110695-805E-45C9-B4FC-13503A102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4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886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r">
              <a:defRPr sz="1200"/>
            </a:lvl1pPr>
          </a:lstStyle>
          <a:p>
            <a:fld id="{F5F7BBDC-FCF4-4ABC-A816-1C3BABFDA40B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2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136" tIns="44568" rIns="89136" bIns="445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557" y="4459837"/>
            <a:ext cx="5681363" cy="4223882"/>
          </a:xfrm>
          <a:prstGeom prst="rect">
            <a:avLst/>
          </a:prstGeom>
        </p:spPr>
        <p:txBody>
          <a:bodyPr vert="horz" lIns="89136" tIns="44568" rIns="89136" bIns="445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886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r">
              <a:defRPr sz="1200"/>
            </a:lvl1pPr>
          </a:lstStyle>
          <a:p>
            <a:fld id="{77E1CAEB-67AD-458E-B98A-1074D66B1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13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1pPr>
    <a:lvl2pPr marL="498743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2pPr>
    <a:lvl3pPr marL="997488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3pPr>
    <a:lvl4pPr marL="1496232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4pPr>
    <a:lvl5pPr marL="1994976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5pPr>
    <a:lvl6pPr marL="2493719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6pPr>
    <a:lvl7pPr marL="2992463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7pPr>
    <a:lvl8pPr marL="3491207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8pPr>
    <a:lvl9pPr marL="3989950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4913" y="704850"/>
            <a:ext cx="4692650" cy="3521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89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73378"/>
            <a:ext cx="7772400" cy="1470026"/>
          </a:xfrm>
        </p:spPr>
        <p:txBody>
          <a:bodyPr>
            <a:noAutofit/>
          </a:bodyPr>
          <a:lstStyle>
            <a:lvl1pPr>
              <a:defRPr sz="4443" b="0" cap="none" spc="0">
                <a:ln>
                  <a:noFill/>
                </a:ln>
                <a:solidFill>
                  <a:srgbClr val="C000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4927601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1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232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84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46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08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69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31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92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0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3"/>
            <a:ext cx="5486400" cy="566740"/>
          </a:xfrm>
        </p:spPr>
        <p:txBody>
          <a:bodyPr anchor="b"/>
          <a:lstStyle>
            <a:lvl1pPr algn="l">
              <a:defRPr sz="201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/>
          <a:lstStyle>
            <a:lvl1pPr marL="0" indent="0">
              <a:buNone/>
              <a:defRPr sz="3231"/>
            </a:lvl1pPr>
            <a:lvl2pPr marL="461621" indent="0">
              <a:buNone/>
              <a:defRPr sz="2827"/>
            </a:lvl2pPr>
            <a:lvl3pPr marL="923244" indent="0">
              <a:buNone/>
              <a:defRPr sz="2423"/>
            </a:lvl3pPr>
            <a:lvl4pPr marL="1384864" indent="0">
              <a:buNone/>
              <a:defRPr sz="2019"/>
            </a:lvl4pPr>
            <a:lvl5pPr marL="1846485" indent="0">
              <a:buNone/>
              <a:defRPr sz="2019"/>
            </a:lvl5pPr>
            <a:lvl6pPr marL="2308107" indent="0">
              <a:buNone/>
              <a:defRPr sz="2019"/>
            </a:lvl6pPr>
            <a:lvl7pPr marL="2769728" indent="0">
              <a:buNone/>
              <a:defRPr sz="2019"/>
            </a:lvl7pPr>
            <a:lvl8pPr marL="3231351" indent="0">
              <a:buNone/>
              <a:defRPr sz="2019"/>
            </a:lvl8pPr>
            <a:lvl9pPr marL="3692971" indent="0">
              <a:buNone/>
              <a:defRPr sz="201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42"/>
            <a:ext cx="5486400" cy="804864"/>
          </a:xfrm>
        </p:spPr>
        <p:txBody>
          <a:bodyPr/>
          <a:lstStyle>
            <a:lvl1pPr marL="0" indent="0">
              <a:buNone/>
              <a:defRPr sz="1414"/>
            </a:lvl1pPr>
            <a:lvl2pPr marL="461621" indent="0">
              <a:buNone/>
              <a:defRPr sz="1211"/>
            </a:lvl2pPr>
            <a:lvl3pPr marL="923244" indent="0">
              <a:buNone/>
              <a:defRPr sz="1010"/>
            </a:lvl3pPr>
            <a:lvl4pPr marL="1384864" indent="0">
              <a:buNone/>
              <a:defRPr sz="908"/>
            </a:lvl4pPr>
            <a:lvl5pPr marL="1846485" indent="0">
              <a:buNone/>
              <a:defRPr sz="908"/>
            </a:lvl5pPr>
            <a:lvl6pPr marL="2308107" indent="0">
              <a:buNone/>
              <a:defRPr sz="908"/>
            </a:lvl6pPr>
            <a:lvl7pPr marL="2769728" indent="0">
              <a:buNone/>
              <a:defRPr sz="908"/>
            </a:lvl7pPr>
            <a:lvl8pPr marL="3231351" indent="0">
              <a:buNone/>
              <a:defRPr sz="908"/>
            </a:lvl8pPr>
            <a:lvl9pPr marL="3692971" indent="0">
              <a:buNone/>
              <a:defRPr sz="90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30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58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Autofit/>
          </a:bodyPr>
          <a:lstStyle>
            <a:lvl1pPr algn="ctr"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98601"/>
            <a:ext cx="8229600" cy="5181600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6614897"/>
            <a:ext cx="2133600" cy="161925"/>
          </a:xfrm>
        </p:spPr>
        <p:txBody>
          <a:bodyPr/>
          <a:lstStyle>
            <a:lvl1pPr>
              <a:defRPr sz="908">
                <a:solidFill>
                  <a:schemeClr val="tx1"/>
                </a:solidFill>
              </a:defRPr>
            </a:lvl1pPr>
          </a:lstStyle>
          <a:p>
            <a:fld id="{4D267013-DFFC-4352-B274-32112D0CCE1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" y="11430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6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7"/>
            <a:ext cx="7772400" cy="1362075"/>
          </a:xfrm>
        </p:spPr>
        <p:txBody>
          <a:bodyPr anchor="t"/>
          <a:lstStyle>
            <a:lvl1pPr algn="l">
              <a:defRPr sz="4039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6"/>
          </a:xfrm>
        </p:spPr>
        <p:txBody>
          <a:bodyPr anchor="b"/>
          <a:lstStyle>
            <a:lvl1pPr marL="0" indent="0">
              <a:buNone/>
              <a:defRPr sz="2019">
                <a:solidFill>
                  <a:schemeClr val="tx1">
                    <a:tint val="75000"/>
                  </a:schemeClr>
                </a:solidFill>
              </a:defRPr>
            </a:lvl1pPr>
            <a:lvl2pPr marL="461621" indent="0">
              <a:buNone/>
              <a:defRPr sz="1817">
                <a:solidFill>
                  <a:schemeClr val="tx1">
                    <a:tint val="75000"/>
                  </a:schemeClr>
                </a:solidFill>
              </a:defRPr>
            </a:lvl2pPr>
            <a:lvl3pPr marL="923244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3pPr>
            <a:lvl4pPr marL="1384864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4pPr>
            <a:lvl5pPr marL="1846485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5pPr>
            <a:lvl6pPr marL="2308107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6pPr>
            <a:lvl7pPr marL="2769728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7pPr>
            <a:lvl8pPr marL="3231351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8pPr>
            <a:lvl9pPr marL="3692971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7"/>
            <a:ext cx="4038600" cy="5080000"/>
          </a:xfrm>
        </p:spPr>
        <p:txBody>
          <a:bodyPr/>
          <a:lstStyle>
            <a:lvl1pPr>
              <a:defRPr sz="2827"/>
            </a:lvl1pPr>
            <a:lvl2pPr>
              <a:defRPr sz="2423"/>
            </a:lvl2pPr>
            <a:lvl3pPr>
              <a:defRPr sz="2019"/>
            </a:lvl3pPr>
            <a:lvl4pPr>
              <a:defRPr sz="1817"/>
            </a:lvl4pPr>
            <a:lvl5pPr>
              <a:defRPr sz="1817"/>
            </a:lvl5pPr>
            <a:lvl6pPr>
              <a:defRPr sz="1817"/>
            </a:lvl6pPr>
            <a:lvl7pPr>
              <a:defRPr sz="1817"/>
            </a:lvl7pPr>
            <a:lvl8pPr>
              <a:defRPr sz="1817"/>
            </a:lvl8pPr>
            <a:lvl9pPr>
              <a:defRPr sz="181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600207"/>
            <a:ext cx="4038600" cy="5080000"/>
          </a:xfrm>
        </p:spPr>
        <p:txBody>
          <a:bodyPr/>
          <a:lstStyle>
            <a:lvl1pPr>
              <a:defRPr sz="2827"/>
            </a:lvl1pPr>
            <a:lvl2pPr>
              <a:defRPr sz="2423"/>
            </a:lvl2pPr>
            <a:lvl3pPr>
              <a:defRPr sz="2019"/>
            </a:lvl3pPr>
            <a:lvl4pPr>
              <a:defRPr sz="1817"/>
            </a:lvl4pPr>
            <a:lvl5pPr>
              <a:defRPr sz="1817"/>
            </a:lvl5pPr>
            <a:lvl6pPr>
              <a:defRPr sz="1817"/>
            </a:lvl6pPr>
            <a:lvl7pPr>
              <a:defRPr sz="1817"/>
            </a:lvl7pPr>
            <a:lvl8pPr>
              <a:defRPr sz="1817"/>
            </a:lvl8pPr>
            <a:lvl9pPr>
              <a:defRPr sz="181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" y="12954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736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4" y="1784356"/>
            <a:ext cx="4040188" cy="689114"/>
          </a:xfrm>
        </p:spPr>
        <p:txBody>
          <a:bodyPr anchor="b"/>
          <a:lstStyle>
            <a:lvl1pPr marL="0" indent="0">
              <a:buNone/>
              <a:defRPr sz="2423" b="1"/>
            </a:lvl1pPr>
            <a:lvl2pPr marL="461621" indent="0">
              <a:buNone/>
              <a:defRPr sz="2019" b="1"/>
            </a:lvl2pPr>
            <a:lvl3pPr marL="923244" indent="0">
              <a:buNone/>
              <a:defRPr sz="1817" b="1"/>
            </a:lvl3pPr>
            <a:lvl4pPr marL="1384864" indent="0">
              <a:buNone/>
              <a:defRPr sz="1615" b="1"/>
            </a:lvl4pPr>
            <a:lvl5pPr marL="1846485" indent="0">
              <a:buNone/>
              <a:defRPr sz="1615" b="1"/>
            </a:lvl5pPr>
            <a:lvl6pPr marL="2308107" indent="0">
              <a:buNone/>
              <a:defRPr sz="1615" b="1"/>
            </a:lvl6pPr>
            <a:lvl7pPr marL="2769728" indent="0">
              <a:buNone/>
              <a:defRPr sz="1615" b="1"/>
            </a:lvl7pPr>
            <a:lvl8pPr marL="3231351" indent="0">
              <a:buNone/>
              <a:defRPr sz="1615" b="1"/>
            </a:lvl8pPr>
            <a:lvl9pPr marL="3692971" indent="0">
              <a:buNone/>
              <a:defRPr sz="161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4" y="2424114"/>
            <a:ext cx="4040188" cy="4256088"/>
          </a:xfrm>
        </p:spPr>
        <p:txBody>
          <a:bodyPr/>
          <a:lstStyle>
            <a:lvl1pPr>
              <a:defRPr sz="2423"/>
            </a:lvl1pPr>
            <a:lvl2pPr>
              <a:defRPr sz="2019"/>
            </a:lvl2pPr>
            <a:lvl3pPr>
              <a:defRPr sz="1817"/>
            </a:lvl3pPr>
            <a:lvl4pPr>
              <a:defRPr sz="1615"/>
            </a:lvl4pPr>
            <a:lvl5pPr>
              <a:defRPr sz="1615"/>
            </a:lvl5pPr>
            <a:lvl6pPr>
              <a:defRPr sz="1615"/>
            </a:lvl6pPr>
            <a:lvl7pPr>
              <a:defRPr sz="1615"/>
            </a:lvl7pPr>
            <a:lvl8pPr>
              <a:defRPr sz="1615"/>
            </a:lvl8pPr>
            <a:lvl9pPr>
              <a:defRPr sz="161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6" y="1784356"/>
            <a:ext cx="4041774" cy="689114"/>
          </a:xfrm>
        </p:spPr>
        <p:txBody>
          <a:bodyPr anchor="b"/>
          <a:lstStyle>
            <a:lvl1pPr marL="0" indent="0">
              <a:buNone/>
              <a:defRPr sz="2423" b="1"/>
            </a:lvl1pPr>
            <a:lvl2pPr marL="461621" indent="0">
              <a:buNone/>
              <a:defRPr sz="2019" b="1"/>
            </a:lvl2pPr>
            <a:lvl3pPr marL="923244" indent="0">
              <a:buNone/>
              <a:defRPr sz="1817" b="1"/>
            </a:lvl3pPr>
            <a:lvl4pPr marL="1384864" indent="0">
              <a:buNone/>
              <a:defRPr sz="1615" b="1"/>
            </a:lvl4pPr>
            <a:lvl5pPr marL="1846485" indent="0">
              <a:buNone/>
              <a:defRPr sz="1615" b="1"/>
            </a:lvl5pPr>
            <a:lvl6pPr marL="2308107" indent="0">
              <a:buNone/>
              <a:defRPr sz="1615" b="1"/>
            </a:lvl6pPr>
            <a:lvl7pPr marL="2769728" indent="0">
              <a:buNone/>
              <a:defRPr sz="1615" b="1"/>
            </a:lvl7pPr>
            <a:lvl8pPr marL="3231351" indent="0">
              <a:buNone/>
              <a:defRPr sz="1615" b="1"/>
            </a:lvl8pPr>
            <a:lvl9pPr marL="3692971" indent="0">
              <a:buNone/>
              <a:defRPr sz="16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6" y="2424114"/>
            <a:ext cx="4041774" cy="4256088"/>
          </a:xfrm>
        </p:spPr>
        <p:txBody>
          <a:bodyPr/>
          <a:lstStyle>
            <a:lvl1pPr>
              <a:defRPr sz="2423"/>
            </a:lvl1pPr>
            <a:lvl2pPr>
              <a:defRPr sz="2019"/>
            </a:lvl2pPr>
            <a:lvl3pPr>
              <a:defRPr sz="1817"/>
            </a:lvl3pPr>
            <a:lvl4pPr>
              <a:defRPr sz="1615"/>
            </a:lvl4pPr>
            <a:lvl5pPr>
              <a:defRPr sz="1615"/>
            </a:lvl5pPr>
            <a:lvl6pPr>
              <a:defRPr sz="1615"/>
            </a:lvl6pPr>
            <a:lvl7pPr>
              <a:defRPr sz="1615"/>
            </a:lvl7pPr>
            <a:lvl8pPr>
              <a:defRPr sz="1615"/>
            </a:lvl8pPr>
            <a:lvl9pPr>
              <a:defRPr sz="161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" y="12954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750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" y="12954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0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91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572488"/>
            <a:ext cx="2895600" cy="161925"/>
          </a:xfrm>
        </p:spPr>
        <p:txBody>
          <a:bodyPr/>
          <a:lstStyle/>
          <a:p>
            <a:r>
              <a:rPr lang="en-US" dirty="0"/>
              <a:t>Mobilize NIH Meeting, August 2017                                                       Stanford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1" y="6636097"/>
            <a:ext cx="2133600" cy="161925"/>
          </a:xfrm>
        </p:spPr>
        <p:txBody>
          <a:bodyPr/>
          <a:lstStyle>
            <a:lvl1pPr>
              <a:defRPr sz="908">
                <a:solidFill>
                  <a:schemeClr val="tx1"/>
                </a:solidFill>
              </a:defRPr>
            </a:lvl1pPr>
          </a:lstStyle>
          <a:p>
            <a:fld id="{4D267013-DFFC-4352-B274-32112D0CCE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347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73056"/>
            <a:ext cx="3008313" cy="1162051"/>
          </a:xfrm>
        </p:spPr>
        <p:txBody>
          <a:bodyPr anchor="b"/>
          <a:lstStyle>
            <a:lvl1pPr algn="l">
              <a:defRPr sz="201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7" y="273057"/>
            <a:ext cx="5111751" cy="5853114"/>
          </a:xfrm>
        </p:spPr>
        <p:txBody>
          <a:bodyPr/>
          <a:lstStyle>
            <a:lvl1pPr>
              <a:defRPr sz="3231"/>
            </a:lvl1pPr>
            <a:lvl2pPr>
              <a:defRPr sz="2827"/>
            </a:lvl2pPr>
            <a:lvl3pPr>
              <a:defRPr sz="2423"/>
            </a:lvl3pPr>
            <a:lvl4pPr>
              <a:defRPr sz="2019"/>
            </a:lvl4pPr>
            <a:lvl5pPr>
              <a:defRPr sz="2019"/>
            </a:lvl5pPr>
            <a:lvl6pPr>
              <a:defRPr sz="2019"/>
            </a:lvl6pPr>
            <a:lvl7pPr>
              <a:defRPr sz="2019"/>
            </a:lvl7pPr>
            <a:lvl8pPr>
              <a:defRPr sz="2019"/>
            </a:lvl8pPr>
            <a:lvl9pPr>
              <a:defRPr sz="20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435103"/>
            <a:ext cx="3008313" cy="4691064"/>
          </a:xfrm>
        </p:spPr>
        <p:txBody>
          <a:bodyPr/>
          <a:lstStyle>
            <a:lvl1pPr marL="0" indent="0">
              <a:buNone/>
              <a:defRPr sz="1414"/>
            </a:lvl1pPr>
            <a:lvl2pPr marL="461621" indent="0">
              <a:buNone/>
              <a:defRPr sz="1211"/>
            </a:lvl2pPr>
            <a:lvl3pPr marL="923244" indent="0">
              <a:buNone/>
              <a:defRPr sz="1010"/>
            </a:lvl3pPr>
            <a:lvl4pPr marL="1384864" indent="0">
              <a:buNone/>
              <a:defRPr sz="908"/>
            </a:lvl4pPr>
            <a:lvl5pPr marL="1846485" indent="0">
              <a:buNone/>
              <a:defRPr sz="908"/>
            </a:lvl5pPr>
            <a:lvl6pPr marL="2308107" indent="0">
              <a:buNone/>
              <a:defRPr sz="908"/>
            </a:lvl6pPr>
            <a:lvl7pPr marL="2769728" indent="0">
              <a:buNone/>
              <a:defRPr sz="908"/>
            </a:lvl7pPr>
            <a:lvl8pPr marL="3231351" indent="0">
              <a:buNone/>
              <a:defRPr sz="908"/>
            </a:lvl8pPr>
            <a:lvl9pPr marL="3692971" indent="0">
              <a:buNone/>
              <a:defRPr sz="90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76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498601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710306"/>
            <a:ext cx="2133600" cy="161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7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710306"/>
            <a:ext cx="2895600" cy="161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7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710306"/>
            <a:ext cx="2133600" cy="161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7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D267013-DFFC-4352-B274-32112D0CC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0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23244" rtl="0" eaLnBrk="1" latinLnBrk="0" hangingPunct="1">
        <a:spcBef>
          <a:spcPct val="0"/>
        </a:spcBef>
        <a:buNone/>
        <a:defRPr sz="4039" b="0" i="0" kern="1200" cap="none" spc="0">
          <a:ln>
            <a:noFill/>
          </a:ln>
          <a:solidFill>
            <a:srgbClr val="C00000"/>
          </a:solidFill>
          <a:effectLst/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346216" indent="-346216" algn="l" defTabSz="923244" rtl="0" eaLnBrk="1" latinLnBrk="0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lang="en-US" sz="2827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750134" indent="-288514" algn="l" defTabSz="923244" rtl="0" eaLnBrk="1" latinLnBrk="0" hangingPunct="1">
        <a:spcBef>
          <a:spcPct val="20000"/>
        </a:spcBef>
        <a:buClr>
          <a:srgbClr val="C00000"/>
        </a:buClr>
        <a:buFont typeface="Wingdings" charset="2"/>
        <a:buChar char="§"/>
        <a:defRPr lang="en-US" sz="2423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54053" indent="-230811" algn="l" defTabSz="923244" rtl="0" eaLnBrk="1" latinLnBrk="0" hangingPunct="1">
        <a:spcBef>
          <a:spcPct val="20000"/>
        </a:spcBef>
        <a:buClr>
          <a:srgbClr val="C00000"/>
        </a:buClr>
        <a:buFont typeface="Wingdings" charset="2"/>
        <a:buChar char="§"/>
        <a:defRPr lang="en-US" sz="2019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15675" indent="-230811" algn="l" defTabSz="923244" rtl="0" eaLnBrk="1" latinLnBrk="0" hangingPunct="1">
        <a:spcBef>
          <a:spcPct val="20000"/>
        </a:spcBef>
        <a:buFont typeface="Arial" pitchFamily="34" charset="0"/>
        <a:buChar char="–"/>
        <a:defRPr lang="en-US" sz="1817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77297" indent="-230811" algn="l" defTabSz="923244" rtl="0" eaLnBrk="1" latinLnBrk="0" hangingPunct="1">
        <a:spcBef>
          <a:spcPct val="20000"/>
        </a:spcBef>
        <a:buFont typeface="Arial" pitchFamily="34" charset="0"/>
        <a:buChar char="»"/>
        <a:defRPr lang="en-US" sz="1817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38919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1010" kern="1200">
          <a:solidFill>
            <a:schemeClr val="tx1"/>
          </a:solidFill>
          <a:latin typeface="+mn-lt"/>
          <a:ea typeface="+mn-ea"/>
          <a:cs typeface="+mn-cs"/>
        </a:defRPr>
      </a:lvl6pPr>
      <a:lvl7pPr marL="3000539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2019" kern="1200">
          <a:solidFill>
            <a:schemeClr val="tx1"/>
          </a:solidFill>
          <a:latin typeface="+mn-lt"/>
          <a:ea typeface="+mn-ea"/>
          <a:cs typeface="+mn-cs"/>
        </a:defRPr>
      </a:lvl7pPr>
      <a:lvl8pPr marL="3462160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2019" kern="1200">
          <a:solidFill>
            <a:schemeClr val="tx1"/>
          </a:solidFill>
          <a:latin typeface="+mn-lt"/>
          <a:ea typeface="+mn-ea"/>
          <a:cs typeface="+mn-cs"/>
        </a:defRPr>
      </a:lvl8pPr>
      <a:lvl9pPr marL="3923783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20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1pPr>
      <a:lvl2pPr marL="461621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2pPr>
      <a:lvl3pPr marL="923244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3pPr>
      <a:lvl4pPr marL="1384864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4pPr>
      <a:lvl5pPr marL="1846485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5pPr>
      <a:lvl6pPr marL="2308107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69728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231351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692971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6647" y="1189749"/>
            <a:ext cx="7690705" cy="1961783"/>
          </a:xfrm>
        </p:spPr>
        <p:txBody>
          <a:bodyPr>
            <a:noAutofit/>
          </a:bodyPr>
          <a:lstStyle/>
          <a:p>
            <a:r>
              <a:rPr lang="en-US" sz="3534" dirty="0"/>
              <a:t>Risk Scores </a:t>
            </a:r>
            <a:br>
              <a:rPr lang="en-US" sz="3534" dirty="0"/>
            </a:br>
            <a:r>
              <a:rPr lang="en-US" sz="3534" dirty="0"/>
              <a:t>+</a:t>
            </a:r>
            <a:br>
              <a:rPr lang="en-US" sz="3534" dirty="0"/>
            </a:br>
            <a:r>
              <a:rPr lang="en-US" sz="3534" dirty="0"/>
              <a:t>Generalized Additive Models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76200" y="4429125"/>
            <a:ext cx="89916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0074"/>
      </p:ext>
    </p:extLst>
  </p:cSld>
  <p:clrMapOvr>
    <a:masterClrMapping/>
  </p:clrMapOvr>
  <p:transition advTm="16244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C8A2-7856-6B49-9EB1-0BF1A3DCA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7DA6-C53F-3F48-B3C4-5BD1D03D2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318199"/>
            <a:ext cx="8229600" cy="5181600"/>
          </a:xfrm>
        </p:spPr>
        <p:txBody>
          <a:bodyPr>
            <a:normAutofit/>
          </a:bodyPr>
          <a:lstStyle/>
          <a:p>
            <a:r>
              <a:rPr lang="en-US" dirty="0"/>
              <a:t>Risk scores are widely used in medicine and criminal justice </a:t>
            </a:r>
          </a:p>
          <a:p>
            <a:pPr lvl="1"/>
            <a:r>
              <a:rPr lang="en-US" dirty="0"/>
              <a:t>E.g., assess risk of mortality in ICU, assess the risk of recidivism</a:t>
            </a:r>
          </a:p>
          <a:p>
            <a:endParaRPr lang="en-US" dirty="0"/>
          </a:p>
          <a:p>
            <a:r>
              <a:rPr lang="en-US" dirty="0"/>
              <a:t>Adoption </a:t>
            </a:r>
            <a:r>
              <a:rPr lang="en-US" dirty="0">
                <a:sym typeface="Wingdings" pitchFamily="2" charset="2"/>
              </a:rPr>
              <a:t> decision makers find them easy to understand</a:t>
            </a:r>
            <a:endParaRPr lang="en-US" dirty="0"/>
          </a:p>
          <a:p>
            <a:endParaRPr lang="en-US" dirty="0"/>
          </a:p>
          <a:p>
            <a:r>
              <a:rPr lang="en-US" dirty="0"/>
              <a:t>Risk scores are built by hand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Ad hoc</a:t>
            </a:r>
            <a:endParaRPr lang="en-US" b="1" dirty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By domain experts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8CA41-2BB9-964F-9133-C6B407DB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79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C8A2-7856-6B49-9EB1-0BF1A3DCA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8CA41-2BB9-964F-9133-C6B407DB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7AD93D-82BE-9244-BBBB-14B6EE755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09800"/>
            <a:ext cx="5992678" cy="2032000"/>
          </a:xfrm>
        </p:spPr>
      </p:pic>
    </p:spTree>
    <p:extLst>
      <p:ext uri="{BB962C8B-B14F-4D97-AF65-F5344CB8AC3E}">
        <p14:creationId xmlns:p14="http://schemas.microsoft.com/office/powerpoint/2010/main" val="3364680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C8A2-7856-6B49-9EB1-0BF1A3DCA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7DA6-C53F-3F48-B3C4-5BD1D03D2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318199"/>
            <a:ext cx="8229600" cy="5181600"/>
          </a:xfrm>
        </p:spPr>
        <p:txBody>
          <a:bodyPr>
            <a:normAutofit/>
          </a:bodyPr>
          <a:lstStyle/>
          <a:p>
            <a:r>
              <a:rPr lang="en-US" dirty="0"/>
              <a:t>How about data-driven risk scores?</a:t>
            </a:r>
          </a:p>
          <a:p>
            <a:endParaRPr lang="en-US" dirty="0"/>
          </a:p>
          <a:p>
            <a:r>
              <a:rPr lang="en-US" dirty="0"/>
              <a:t>Do you think learning risk scores is an important problem?</a:t>
            </a:r>
          </a:p>
          <a:p>
            <a:endParaRPr lang="en-US" dirty="0"/>
          </a:p>
          <a:p>
            <a:r>
              <a:rPr lang="en-US" dirty="0"/>
              <a:t>Why is there very little work on this topic?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8CA41-2BB9-964F-9133-C6B407DB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265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4700-5D78-0B4E-9615-BCC21F8A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C010D-DA51-C142-9911-CAEDF594B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8601"/>
            <a:ext cx="8458199" cy="5181600"/>
          </a:xfrm>
        </p:spPr>
        <p:txBody>
          <a:bodyPr>
            <a:normAutofit/>
          </a:bodyPr>
          <a:lstStyle/>
          <a:p>
            <a:r>
              <a:rPr lang="en-US" strike="sngStrike" dirty="0"/>
              <a:t>Motivation and Examples</a:t>
            </a:r>
          </a:p>
          <a:p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Objective Function</a:t>
            </a:r>
          </a:p>
          <a:p>
            <a:endParaRPr lang="en-US" dirty="0"/>
          </a:p>
          <a:p>
            <a:r>
              <a:rPr lang="en-US" dirty="0"/>
              <a:t>Cutting Plane Algorithm</a:t>
            </a:r>
          </a:p>
          <a:p>
            <a:pPr lvl="1"/>
            <a:r>
              <a:rPr lang="en-US" dirty="0"/>
              <a:t>Disadvantages</a:t>
            </a:r>
          </a:p>
          <a:p>
            <a:endParaRPr lang="en-US" dirty="0"/>
          </a:p>
          <a:p>
            <a:r>
              <a:rPr lang="en-US" dirty="0"/>
              <a:t>Lattice Cutting Plane Algorithm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4FBAC-40FA-044A-AB2C-F51AE056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6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4700-5D78-0B4E-9615-BCC21F8A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Desiderata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C010D-DA51-C142-9911-CAEDF594B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8601"/>
            <a:ext cx="8458199" cy="5181600"/>
          </a:xfrm>
        </p:spPr>
        <p:txBody>
          <a:bodyPr/>
          <a:lstStyle/>
          <a:p>
            <a:r>
              <a:rPr lang="en-US" dirty="0"/>
              <a:t>Sparse, small integer coefficients</a:t>
            </a:r>
          </a:p>
          <a:p>
            <a:endParaRPr lang="en-US" dirty="0"/>
          </a:p>
          <a:p>
            <a:r>
              <a:rPr lang="en-US" dirty="0"/>
              <a:t>Calibration: risk predictions should match observed risks</a:t>
            </a:r>
          </a:p>
          <a:p>
            <a:endParaRPr lang="en-US" dirty="0"/>
          </a:p>
          <a:p>
            <a:r>
              <a:rPr lang="en-US" dirty="0"/>
              <a:t>Rank accuracy: correctly ranking examples according to their true risk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4FBAC-40FA-044A-AB2C-F51AE056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8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5801C-3090-024E-9E24-3B19AEC28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Predicted Risk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65B303-9D4C-5E4F-97C8-6C0938B8D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133600"/>
            <a:ext cx="5769935" cy="838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39D1A-8CB5-C74B-A59C-C4F9CF6B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D226A3-4BA2-5E48-89E3-5E1214A3977B}"/>
              </a:ext>
            </a:extLst>
          </p:cNvPr>
          <p:cNvSpPr txBox="1">
            <a:spLocks/>
          </p:cNvSpPr>
          <p:nvPr/>
        </p:nvSpPr>
        <p:spPr>
          <a:xfrm>
            <a:off x="457201" y="1498601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6216" indent="-346216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27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50134" indent="-288514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23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54053" indent="-230811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19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15675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17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77297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17" b="0" i="0" kern="12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38919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539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2160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23783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Predicted risk that example</a:t>
            </a:r>
            <a:r>
              <a:rPr lang="en-US" i="1" dirty="0"/>
              <a:t>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is positive: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Likelihood? </a:t>
            </a:r>
          </a:p>
          <a:p>
            <a:endParaRPr lang="en-US" dirty="0"/>
          </a:p>
          <a:p>
            <a:r>
              <a:rPr lang="en-US" dirty="0"/>
              <a:t>Log likelihood?  </a:t>
            </a:r>
          </a:p>
        </p:txBody>
      </p:sp>
    </p:spTree>
    <p:extLst>
      <p:ext uri="{BB962C8B-B14F-4D97-AF65-F5344CB8AC3E}">
        <p14:creationId xmlns:p14="http://schemas.microsoft.com/office/powerpoint/2010/main" val="2823436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3E62-E185-4846-94B5-0191BD0D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Integer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CC9D4-E61E-2646-8845-428771202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Integer Program</a:t>
            </a:r>
          </a:p>
          <a:p>
            <a:pPr lvl="1"/>
            <a:r>
              <a:rPr lang="en-US" dirty="0"/>
              <a:t>An optimization model where any of its decision variables are discrete</a:t>
            </a:r>
          </a:p>
          <a:p>
            <a:pPr lvl="1"/>
            <a:endParaRPr lang="en-US" dirty="0"/>
          </a:p>
          <a:p>
            <a:r>
              <a:rPr lang="en-US" dirty="0"/>
              <a:t>Pure Integer Program</a:t>
            </a:r>
          </a:p>
          <a:p>
            <a:pPr lvl="1"/>
            <a:r>
              <a:rPr lang="en-US" dirty="0"/>
              <a:t>All variables are discrete</a:t>
            </a:r>
          </a:p>
          <a:p>
            <a:pPr lvl="1"/>
            <a:endParaRPr lang="en-US" dirty="0"/>
          </a:p>
          <a:p>
            <a:r>
              <a:rPr lang="en-US" dirty="0"/>
              <a:t>Mixed Integer Program</a:t>
            </a:r>
          </a:p>
          <a:p>
            <a:pPr lvl="1"/>
            <a:r>
              <a:rPr lang="en-US" dirty="0"/>
              <a:t>Some variables are discrete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E5BB1-12AF-AC4E-9C0E-0C83C7AB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812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3E62-E185-4846-94B5-0191BD0D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Non-Linear Integer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CC9D4-E61E-2646-8845-428771202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90" y="1318199"/>
            <a:ext cx="8229600" cy="5181600"/>
          </a:xfrm>
        </p:spPr>
        <p:txBody>
          <a:bodyPr/>
          <a:lstStyle/>
          <a:p>
            <a:r>
              <a:rPr lang="en-US" dirty="0"/>
              <a:t>Integer Linear Program</a:t>
            </a:r>
          </a:p>
          <a:p>
            <a:pPr lvl="1"/>
            <a:r>
              <a:rPr lang="en-US" dirty="0"/>
              <a:t>Objective function and all its constraints are linear</a:t>
            </a:r>
          </a:p>
          <a:p>
            <a:pPr lvl="1"/>
            <a:endParaRPr lang="en-US" dirty="0"/>
          </a:p>
          <a:p>
            <a:r>
              <a:rPr lang="en-US" dirty="0"/>
              <a:t>Integer Nonlinear Program</a:t>
            </a:r>
          </a:p>
          <a:p>
            <a:pPr lvl="1"/>
            <a:r>
              <a:rPr lang="en-US" dirty="0"/>
              <a:t>Otherwise</a:t>
            </a:r>
          </a:p>
          <a:p>
            <a:pPr lvl="1"/>
            <a:endParaRPr lang="en-US" dirty="0"/>
          </a:p>
          <a:p>
            <a:r>
              <a:rPr lang="en-US" dirty="0"/>
              <a:t>Mixed Integer Linear Program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E5BB1-12AF-AC4E-9C0E-0C83C7AB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2B750-7DE8-7C44-A79E-F8F49E622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090" y="4724400"/>
            <a:ext cx="3276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15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3E62-E185-4846-94B5-0191BD0D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Integer Non-Linear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CC9D4-E61E-2646-8845-428771202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90" y="1318199"/>
            <a:ext cx="8229600" cy="5181600"/>
          </a:xfrm>
        </p:spPr>
        <p:txBody>
          <a:bodyPr/>
          <a:lstStyle/>
          <a:p>
            <a:r>
              <a:rPr lang="en-US" dirty="0"/>
              <a:t>Very difficult to solve</a:t>
            </a:r>
          </a:p>
          <a:p>
            <a:pPr lvl="1"/>
            <a:r>
              <a:rPr lang="en-US" dirty="0"/>
              <a:t>NP Hard</a:t>
            </a:r>
          </a:p>
          <a:p>
            <a:pPr lvl="1"/>
            <a:r>
              <a:rPr lang="en-US" dirty="0"/>
              <a:t>Typical solutions: relaxations</a:t>
            </a:r>
          </a:p>
          <a:p>
            <a:pPr lvl="1"/>
            <a:r>
              <a:rPr lang="en-US" dirty="0"/>
              <a:t>Removing/relaxing certain constraints</a:t>
            </a:r>
          </a:p>
          <a:p>
            <a:pPr lvl="1"/>
            <a:r>
              <a:rPr lang="en-US" dirty="0"/>
              <a:t>Branch and bound: restricting search to promising subspaces</a:t>
            </a:r>
          </a:p>
          <a:p>
            <a:endParaRPr lang="en-US" dirty="0"/>
          </a:p>
          <a:p>
            <a:r>
              <a:rPr lang="en-US" dirty="0"/>
              <a:t>This paper proposes an objective function that is MINLP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E5BB1-12AF-AC4E-9C0E-0C83C7AB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55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3E62-E185-4846-94B5-0191BD0D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E5BB1-12AF-AC4E-9C0E-0C83C7AB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011C0E-A00A-E94E-9943-5DFA3BE90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52600"/>
            <a:ext cx="7200900" cy="30861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D12456-1DA4-9840-A640-0CA4BF08AEA2}"/>
              </a:ext>
            </a:extLst>
          </p:cNvPr>
          <p:cNvSpPr txBox="1"/>
          <p:nvPr/>
        </p:nvSpPr>
        <p:spPr>
          <a:xfrm>
            <a:off x="567986" y="5313515"/>
            <a:ext cx="8008026" cy="1301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you propose alternate objectives which are not MINLP for this problem?</a:t>
            </a:r>
          </a:p>
          <a:p>
            <a:endParaRPr lang="en-US" dirty="0"/>
          </a:p>
          <a:p>
            <a:r>
              <a:rPr lang="en-US" dirty="0"/>
              <a:t>Is this problem even convex? </a:t>
            </a:r>
          </a:p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939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B2D7-BA52-DA42-8D45-2721C2537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023A8-66B5-0941-BF82-CCBF266E9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03" y="1599515"/>
            <a:ext cx="9372599" cy="5181600"/>
          </a:xfrm>
        </p:spPr>
        <p:txBody>
          <a:bodyPr>
            <a:normAutofit/>
          </a:bodyPr>
          <a:lstStyle/>
          <a:p>
            <a:r>
              <a:rPr lang="en-US" sz="2500" dirty="0"/>
              <a:t>Announcements</a:t>
            </a:r>
          </a:p>
          <a:p>
            <a:endParaRPr lang="en-US" sz="2500" dirty="0"/>
          </a:p>
          <a:p>
            <a:r>
              <a:rPr lang="en-US" sz="2500" dirty="0"/>
              <a:t>Optimized Risk Scores</a:t>
            </a:r>
          </a:p>
          <a:p>
            <a:endParaRPr lang="en-US" sz="2500" dirty="0"/>
          </a:p>
          <a:p>
            <a:r>
              <a:rPr lang="en-US" sz="2500" dirty="0"/>
              <a:t>Break</a:t>
            </a:r>
          </a:p>
          <a:p>
            <a:endParaRPr lang="en-US" sz="2500" dirty="0"/>
          </a:p>
          <a:p>
            <a:r>
              <a:rPr lang="en-US" sz="2800" dirty="0"/>
              <a:t>Intelligible Models for HealthCare</a:t>
            </a:r>
            <a:endParaRPr lang="en-US" sz="2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91C3A-AC76-E14F-93E8-FB822DA11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8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3E62-E185-4846-94B5-0191BD0D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Model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E5BB1-12AF-AC4E-9C0E-0C83C7AB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FB411E-6FB2-AA40-8FDB-AEA1E797D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9" y="2209800"/>
            <a:ext cx="7518400" cy="2159000"/>
          </a:xfrm>
        </p:spPr>
      </p:pic>
    </p:spTree>
    <p:extLst>
      <p:ext uri="{BB962C8B-B14F-4D97-AF65-F5344CB8AC3E}">
        <p14:creationId xmlns:p14="http://schemas.microsoft.com/office/powerpoint/2010/main" val="3838107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3E62-E185-4846-94B5-0191BD0D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Trade Off Parameter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E5BB1-12AF-AC4E-9C0E-0C83C7AB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A67A020-7B8A-B944-B7BF-327E27A2EEA7}"/>
              </a:ext>
            </a:extLst>
          </p:cNvPr>
          <p:cNvSpPr txBox="1">
            <a:spLocks/>
          </p:cNvSpPr>
          <p:nvPr/>
        </p:nvSpPr>
        <p:spPr>
          <a:xfrm>
            <a:off x="304800" y="1288148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6216" indent="-346216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27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50134" indent="-288514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23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54053" indent="-230811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19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15675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17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77297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17" b="0" i="0" kern="12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38919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539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2160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23783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Setting trade off parameter</a:t>
            </a:r>
          </a:p>
          <a:p>
            <a:pPr marL="0" indent="0">
              <a:buNone/>
            </a:pPr>
            <a:r>
              <a:rPr lang="en-US" dirty="0"/>
              <a:t>                   Why?</a:t>
            </a:r>
          </a:p>
          <a:p>
            <a:endParaRPr lang="en-US" dirty="0"/>
          </a:p>
          <a:p>
            <a:r>
              <a:rPr lang="en-US" dirty="0"/>
              <a:t>Setting model size in a data driven manner</a:t>
            </a:r>
          </a:p>
          <a:p>
            <a:pPr lvl="1"/>
            <a:r>
              <a:rPr lang="en-US" dirty="0"/>
              <a:t>Different constraints on model size</a:t>
            </a:r>
          </a:p>
          <a:p>
            <a:pPr lvl="1"/>
            <a:r>
              <a:rPr lang="en-US" dirty="0"/>
              <a:t>Fix     to a small value (10</a:t>
            </a:r>
            <a:r>
              <a:rPr lang="en-US" baseline="30000" dirty="0"/>
              <a:t>-8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Vary constraints on model size from 1 (only one feature) to d (all features)</a:t>
            </a:r>
          </a:p>
          <a:p>
            <a:pPr lvl="1"/>
            <a:r>
              <a:rPr lang="en-US" dirty="0"/>
              <a:t>Solving d instances of the above problem</a:t>
            </a:r>
          </a:p>
          <a:p>
            <a:pPr lvl="1"/>
            <a:r>
              <a:rPr lang="en-US" dirty="0"/>
              <a:t>Pick the best one</a:t>
            </a:r>
          </a:p>
          <a:p>
            <a:pPr lvl="1"/>
            <a:endParaRPr lang="en-US" dirty="0"/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D506DF01-3037-0542-A1DF-139DBD607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45" y="1924050"/>
            <a:ext cx="823954" cy="339275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444DDA-8FFA-D742-8CA1-D8482B425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99" y="1924050"/>
            <a:ext cx="533146" cy="3392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84941E-3CA7-EE40-BEDF-0A0C6B8AE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447800"/>
            <a:ext cx="266700" cy="266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65ECE1-4972-924A-9A9A-12152A94C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172" y="3924300"/>
            <a:ext cx="266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59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4700-5D78-0B4E-9615-BCC21F8A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C010D-DA51-C142-9911-CAEDF594B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8601"/>
            <a:ext cx="8458199" cy="5181600"/>
          </a:xfrm>
        </p:spPr>
        <p:txBody>
          <a:bodyPr>
            <a:normAutofit/>
          </a:bodyPr>
          <a:lstStyle/>
          <a:p>
            <a:r>
              <a:rPr lang="en-US" strike="sngStrike" dirty="0"/>
              <a:t>Motivation and Examples</a:t>
            </a:r>
          </a:p>
          <a:p>
            <a:endParaRPr lang="en-US" dirty="0"/>
          </a:p>
          <a:p>
            <a:r>
              <a:rPr lang="en-US" strike="sngStrike" dirty="0"/>
              <a:t>Objective Function</a:t>
            </a:r>
          </a:p>
          <a:p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Cutting Plane Algorithm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Disadvantages</a:t>
            </a:r>
          </a:p>
          <a:p>
            <a:endParaRPr lang="en-US" dirty="0"/>
          </a:p>
          <a:p>
            <a:r>
              <a:rPr lang="en-US" dirty="0"/>
              <a:t>Lattice Cutting Plane Algorithm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4FBAC-40FA-044A-AB2C-F51AE056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5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3941A0-897F-F84D-8BBA-DFEB87726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29" y="1333500"/>
            <a:ext cx="8229600" cy="5181600"/>
          </a:xfrm>
        </p:spPr>
        <p:txBody>
          <a:bodyPr/>
          <a:lstStyle/>
          <a:p>
            <a:r>
              <a:rPr lang="en-US" dirty="0"/>
              <a:t>Example problem: </a:t>
            </a:r>
          </a:p>
          <a:p>
            <a:pPr marL="0" indent="0">
              <a:buNone/>
            </a:pPr>
            <a:r>
              <a:rPr lang="en-US" dirty="0"/>
              <a:t>		   min x + y </a:t>
            </a:r>
          </a:p>
          <a:p>
            <a:pPr marL="0" indent="0">
              <a:buNone/>
            </a:pPr>
            <a:r>
              <a:rPr lang="en-US" dirty="0"/>
              <a:t>		   </a:t>
            </a:r>
            <a:r>
              <a:rPr lang="en-US" dirty="0" err="1"/>
              <a:t>s.t.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	   2x + y &gt;= 2</a:t>
            </a:r>
          </a:p>
          <a:p>
            <a:pPr marL="0" indent="0">
              <a:buNone/>
            </a:pPr>
            <a:r>
              <a:rPr lang="en-US" dirty="0"/>
              <a:t>		   -x + 2y &gt;= -2</a:t>
            </a:r>
          </a:p>
          <a:p>
            <a:pPr marL="0" indent="0">
              <a:buNone/>
            </a:pPr>
            <a:r>
              <a:rPr lang="en-US" dirty="0"/>
              <a:t>		    x, y are integers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E3E62-E185-4846-94B5-0191BD0D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E5BB1-12AF-AC4E-9C0E-0C83C7AB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879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3941A0-897F-F84D-8BBA-DFEB87726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29" y="1333500"/>
            <a:ext cx="8229600" cy="5181600"/>
          </a:xfrm>
        </p:spPr>
        <p:txBody>
          <a:bodyPr/>
          <a:lstStyle/>
          <a:p>
            <a:r>
              <a:rPr lang="en-US" dirty="0"/>
              <a:t>LP relaxation: </a:t>
            </a:r>
          </a:p>
          <a:p>
            <a:pPr marL="0" indent="0">
              <a:buNone/>
            </a:pPr>
            <a:r>
              <a:rPr lang="en-US" dirty="0"/>
              <a:t>		   </a:t>
            </a:r>
          </a:p>
          <a:p>
            <a:pPr marL="0" indent="0">
              <a:buNone/>
            </a:pPr>
            <a:r>
              <a:rPr lang="en-US" dirty="0"/>
              <a:t>		   min x + y </a:t>
            </a:r>
          </a:p>
          <a:p>
            <a:pPr marL="0" indent="0">
              <a:buNone/>
            </a:pPr>
            <a:r>
              <a:rPr lang="en-US" dirty="0"/>
              <a:t>		   </a:t>
            </a:r>
            <a:r>
              <a:rPr lang="en-US" dirty="0" err="1"/>
              <a:t>s.t.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	   2x + y &gt;= 2</a:t>
            </a:r>
          </a:p>
          <a:p>
            <a:pPr marL="0" indent="0">
              <a:buNone/>
            </a:pPr>
            <a:r>
              <a:rPr lang="en-US" dirty="0"/>
              <a:t>		   -x + 2y &gt;= -2</a:t>
            </a:r>
          </a:p>
          <a:p>
            <a:pPr marL="0" indent="0">
              <a:buNone/>
            </a:pPr>
            <a:r>
              <a:rPr lang="en-US" dirty="0"/>
              <a:t>		    </a:t>
            </a:r>
            <a:r>
              <a:rPr lang="en-US" strike="sngStrike" dirty="0"/>
              <a:t>x, y are integers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E3E62-E185-4846-94B5-0191BD0D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E5BB1-12AF-AC4E-9C0E-0C83C7AB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3E62-E185-4846-94B5-0191BD0D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E5BB1-12AF-AC4E-9C0E-0C83C7AB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C5A3190-9B30-AF4A-BDB0-46538A56D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49" y="1609047"/>
            <a:ext cx="5118100" cy="4572000"/>
          </a:xfrm>
        </p:spPr>
      </p:pic>
    </p:spTree>
    <p:extLst>
      <p:ext uri="{BB962C8B-B14F-4D97-AF65-F5344CB8AC3E}">
        <p14:creationId xmlns:p14="http://schemas.microsoft.com/office/powerpoint/2010/main" val="4064182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3E62-E185-4846-94B5-0191BD0D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E5BB1-12AF-AC4E-9C0E-0C83C7AB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EA1006-F2A9-1940-AF8E-F93AC3464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1682750"/>
            <a:ext cx="5435600" cy="4813300"/>
          </a:xfrm>
        </p:spPr>
      </p:pic>
    </p:spTree>
    <p:extLst>
      <p:ext uri="{BB962C8B-B14F-4D97-AF65-F5344CB8AC3E}">
        <p14:creationId xmlns:p14="http://schemas.microsoft.com/office/powerpoint/2010/main" val="3890241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3E62-E185-4846-94B5-0191BD0D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E5BB1-12AF-AC4E-9C0E-0C83C7AB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A67EAA-3705-7543-83D4-6655EDAD7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771650"/>
            <a:ext cx="5588000" cy="4635500"/>
          </a:xfrm>
        </p:spPr>
      </p:pic>
    </p:spTree>
    <p:extLst>
      <p:ext uri="{BB962C8B-B14F-4D97-AF65-F5344CB8AC3E}">
        <p14:creationId xmlns:p14="http://schemas.microsoft.com/office/powerpoint/2010/main" val="4140681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3E62-E185-4846-94B5-0191BD0D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E5BB1-12AF-AC4E-9C0E-0C83C7AB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33F3BE-7804-FA46-B019-AD136653A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of LP = intersection point</a:t>
            </a:r>
          </a:p>
          <a:p>
            <a:pPr lvl="1"/>
            <a:r>
              <a:rPr lang="en-US" dirty="0"/>
              <a:t>[-6/5, -2/5]</a:t>
            </a:r>
          </a:p>
          <a:p>
            <a:pPr lvl="1"/>
            <a:endParaRPr lang="en-US" dirty="0"/>
          </a:p>
          <a:p>
            <a:r>
              <a:rPr lang="en-US" dirty="0"/>
              <a:t>If we manipulate the equations of the two constraints we have</a:t>
            </a:r>
          </a:p>
          <a:p>
            <a:pPr lvl="1"/>
            <a:r>
              <a:rPr lang="en-US" dirty="0"/>
              <a:t>y &gt;= -2/5</a:t>
            </a:r>
          </a:p>
          <a:p>
            <a:pPr lvl="1"/>
            <a:endParaRPr lang="en-US" dirty="0"/>
          </a:p>
          <a:p>
            <a:r>
              <a:rPr lang="en-US" dirty="0"/>
              <a:t>Since -2/5 is not an integer, y &gt;= 0 is the next constraint that needs to be satisfied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237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E3E62-E185-4846-94B5-0191BD0D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E5BB1-12AF-AC4E-9C0E-0C83C7AB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1187A4-CF5A-004C-95A3-9CF8FFF60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99" y="1371600"/>
            <a:ext cx="5740400" cy="47879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1E7481-65EB-7541-90A0-B3B9D4A42061}"/>
              </a:ext>
            </a:extLst>
          </p:cNvPr>
          <p:cNvSpPr txBox="1"/>
          <p:nvPr/>
        </p:nvSpPr>
        <p:spPr>
          <a:xfrm>
            <a:off x="3276600" y="6301264"/>
            <a:ext cx="1426994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x = 1, y = 0</a:t>
            </a:r>
          </a:p>
        </p:txBody>
      </p:sp>
    </p:spTree>
    <p:extLst>
      <p:ext uri="{BB962C8B-B14F-4D97-AF65-F5344CB8AC3E}">
        <p14:creationId xmlns:p14="http://schemas.microsoft.com/office/powerpoint/2010/main" val="1442005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9587A-141F-8443-9ED0-012EDF11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02650-5345-C745-9BB4-A27A9856D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Homework 2 is out! </a:t>
            </a:r>
          </a:p>
          <a:p>
            <a:pPr lvl="1"/>
            <a:r>
              <a:rPr lang="en-US" dirty="0"/>
              <a:t>Due: October 15</a:t>
            </a:r>
            <a:r>
              <a:rPr lang="en-US" baseline="30000" dirty="0"/>
              <a:t>th</a:t>
            </a:r>
            <a:r>
              <a:rPr lang="en-US" dirty="0"/>
              <a:t>, 11.59pm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Start early!</a:t>
            </a:r>
          </a:p>
          <a:p>
            <a:pPr lvl="1"/>
            <a:r>
              <a:rPr lang="en-US" dirty="0"/>
              <a:t>All students have 2 late days which can be used for any HWs or Checkpoints (not for final report)</a:t>
            </a:r>
          </a:p>
          <a:p>
            <a:pPr lvl="1"/>
            <a:r>
              <a:rPr lang="en-US" dirty="0"/>
              <a:t>Any other accommodations: Harvard Accommodations Office/Resident Dean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Presentations start from next week!</a:t>
            </a:r>
          </a:p>
          <a:p>
            <a:pPr lvl="1"/>
            <a:r>
              <a:rPr lang="en-US" dirty="0" err="1"/>
              <a:t>Wanqian</a:t>
            </a:r>
            <a:endParaRPr lang="en-US" dirty="0"/>
          </a:p>
          <a:p>
            <a:pPr lvl="1"/>
            <a:r>
              <a:rPr lang="en-US" dirty="0"/>
              <a:t>Sophie, Emily, </a:t>
            </a:r>
            <a:r>
              <a:rPr lang="en-US" dirty="0" err="1"/>
              <a:t>Jorma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8266B-3D88-9446-8178-FAB52394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1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236B6-CB6E-0744-BE8C-0BEFAE4A1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 Algorithm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27FB69-37C4-3B44-862E-8BA74C28B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95"/>
          <a:stretch/>
        </p:blipFill>
        <p:spPr>
          <a:xfrm>
            <a:off x="2133600" y="2964548"/>
            <a:ext cx="4127500" cy="1828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DF6B9-080C-3E48-A4A2-583B0D6A3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E307E-92AE-1742-B470-9AB5C72B4EE6}"/>
              </a:ext>
            </a:extLst>
          </p:cNvPr>
          <p:cNvSpPr txBox="1"/>
          <p:nvPr/>
        </p:nvSpPr>
        <p:spPr>
          <a:xfrm>
            <a:off x="934496" y="2346994"/>
            <a:ext cx="7460953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Approximate the non-linear loss function using multiple linear “cuts”</a:t>
            </a:r>
          </a:p>
        </p:txBody>
      </p:sp>
    </p:spTree>
    <p:extLst>
      <p:ext uri="{BB962C8B-B14F-4D97-AF65-F5344CB8AC3E}">
        <p14:creationId xmlns:p14="http://schemas.microsoft.com/office/powerpoint/2010/main" val="3477041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236B6-CB6E-0744-BE8C-0BEFAE4A1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 Algorithm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DF6B9-080C-3E48-A4A2-583B0D6A3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3DBC93-1DA9-594F-93E9-6CBF278C1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cut is a supporting hyperplane to the loss function</a:t>
            </a:r>
          </a:p>
          <a:p>
            <a:pPr lvl="1"/>
            <a:r>
              <a:rPr lang="en-US" dirty="0"/>
              <a:t>Think about line equation y – y1 = m (x – x1)</a:t>
            </a:r>
          </a:p>
          <a:p>
            <a:pPr lvl="1"/>
            <a:r>
              <a:rPr lang="en-US" dirty="0"/>
              <a:t>y = y1 + m (x – x1)</a:t>
            </a:r>
          </a:p>
          <a:p>
            <a:pPr lvl="1"/>
            <a:r>
              <a:rPr lang="en-US" dirty="0"/>
              <a:t>m = slope = gradient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DC8ECA-55EF-4445-8AF3-BE80D749E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981200"/>
            <a:ext cx="2146300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456093-54AC-6046-9B92-400761E11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49" y="4067504"/>
            <a:ext cx="3568700" cy="749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695E3C-54DD-6A46-8E01-2CEA7B3E1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299" y="5124449"/>
            <a:ext cx="3327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97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236B6-CB6E-0744-BE8C-0BEFAE4A1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 Algorithm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DF6B9-080C-3E48-A4A2-583B0D6A3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3DBC93-1DA9-594F-93E9-6CBF278C1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Cutting plane approximation of the loss function </a:t>
            </a:r>
          </a:p>
          <a:p>
            <a:pPr lvl="1"/>
            <a:r>
              <a:rPr lang="en-US" dirty="0"/>
              <a:t>Pointwise maximum of multiple cuts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EDABD-5FE7-3B41-B613-574CA5FCE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514600"/>
            <a:ext cx="4824132" cy="857250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ED250409-7DC3-5D40-9C46-B77195A05C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95"/>
          <a:stretch/>
        </p:blipFill>
        <p:spPr>
          <a:xfrm>
            <a:off x="2057400" y="3581400"/>
            <a:ext cx="4127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3EFD-49DE-734B-9088-846B81FA1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 Algorithm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102948-E9D6-CD47-B1F9-248A2D7C9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8148"/>
            <a:ext cx="6579981" cy="5181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33768-0F49-DF4C-AC7B-D1E6AE11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C552B1-11C6-CB4F-8FAD-D841766E0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81" y="3403209"/>
            <a:ext cx="2095500" cy="1041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DABE7B-346B-E340-8F92-6F1A02C86082}"/>
              </a:ext>
            </a:extLst>
          </p:cNvPr>
          <p:cNvSpPr txBox="1"/>
          <p:nvPr/>
        </p:nvSpPr>
        <p:spPr>
          <a:xfrm>
            <a:off x="7254152" y="2565497"/>
            <a:ext cx="1723805" cy="696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Surrogate </a:t>
            </a:r>
          </a:p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approximation</a:t>
            </a:r>
          </a:p>
        </p:txBody>
      </p:sp>
    </p:spTree>
    <p:extLst>
      <p:ext uri="{BB962C8B-B14F-4D97-AF65-F5344CB8AC3E}">
        <p14:creationId xmlns:p14="http://schemas.microsoft.com/office/powerpoint/2010/main" val="530166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3EFD-49DE-734B-9088-846B81FA1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 Algorithm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102948-E9D6-CD47-B1F9-248A2D7C9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8148"/>
            <a:ext cx="6579981" cy="5181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33768-0F49-DF4C-AC7B-D1E6AE11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C552B1-11C6-CB4F-8FAD-D841766E0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81" y="3403209"/>
            <a:ext cx="2095500" cy="1041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DABE7B-346B-E340-8F92-6F1A02C86082}"/>
              </a:ext>
            </a:extLst>
          </p:cNvPr>
          <p:cNvSpPr txBox="1"/>
          <p:nvPr/>
        </p:nvSpPr>
        <p:spPr>
          <a:xfrm>
            <a:off x="7254152" y="2565497"/>
            <a:ext cx="1723805" cy="696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Surrogate </a:t>
            </a:r>
          </a:p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approximation</a:t>
            </a:r>
          </a:p>
        </p:txBody>
      </p:sp>
    </p:spTree>
    <p:extLst>
      <p:ext uri="{BB962C8B-B14F-4D97-AF65-F5344CB8AC3E}">
        <p14:creationId xmlns:p14="http://schemas.microsoft.com/office/powerpoint/2010/main" val="774509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504E-A6B4-A047-9160-D164E6FD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of CPA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D7EAC-4DC6-6147-96F6-A689B3912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CPA converges to optimal solution of main objective (MINLP) [Kelley, 1960]</a:t>
            </a:r>
          </a:p>
          <a:p>
            <a:endParaRPr lang="en-US" dirty="0"/>
          </a:p>
          <a:p>
            <a:r>
              <a:rPr lang="en-US" dirty="0"/>
              <a:t>Since the cuts added at each iteration are not redundant, lower bound improves monotonically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47E1E-1A1C-7E4C-B8AA-66512197C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760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C7ACB-F519-A447-AF44-F55D76D12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CPA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0F4E0-54D3-1940-A554-C7CA1309A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time scales linearly in n for fixed d</a:t>
            </a:r>
          </a:p>
          <a:p>
            <a:endParaRPr lang="en-US" dirty="0"/>
          </a:p>
          <a:p>
            <a:r>
              <a:rPr lang="en-US" dirty="0"/>
              <a:t>Cut parameters can be computed efficiently</a:t>
            </a:r>
          </a:p>
          <a:p>
            <a:pPr lvl="1"/>
            <a:r>
              <a:rPr lang="en-US" dirty="0"/>
              <a:t>Distributed</a:t>
            </a:r>
          </a:p>
          <a:p>
            <a:pPr lvl="1"/>
            <a:endParaRPr lang="en-US" dirty="0"/>
          </a:p>
          <a:p>
            <a:r>
              <a:rPr lang="en-US" dirty="0"/>
              <a:t>Can use MIP solver for surrogate MIP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7F48B-A1A1-6E41-AED3-7029F0FF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082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635DA-3F6B-8847-9A85-CEF95DAFF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Stalling in Non-Convex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8BC52-FDA7-164B-98E4-2832A860A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Non-convex </a:t>
            </a:r>
            <a:r>
              <a:rPr lang="en-US" dirty="0" err="1"/>
              <a:t>regularizers</a:t>
            </a:r>
            <a:r>
              <a:rPr lang="en-US" dirty="0"/>
              <a:t> and/or constraints</a:t>
            </a:r>
          </a:p>
          <a:p>
            <a:pPr lvl="1"/>
            <a:r>
              <a:rPr lang="en-US" dirty="0"/>
              <a:t>Surrogate is non-convex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Which part of the main objective is non-convex?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D3811-3791-D747-80D3-0485D4A8D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101BD-F382-E545-A2E0-D19F2B5EB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B8988-974F-E542-83AF-81B65BCCF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E11341-701A-7643-862A-27647671A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057204"/>
            <a:ext cx="70104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51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59C8-895F-414C-9510-20502AF4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Stalling on 20 features and 50K points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4E7570-851E-F946-9D1B-3F25CBF69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00200"/>
            <a:ext cx="5936115" cy="404202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490B4-BE8C-874C-9C90-FAB10363B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BB9931-9F15-A448-9529-15B5B18D88BD}"/>
              </a:ext>
            </a:extLst>
          </p:cNvPr>
          <p:cNvSpPr txBox="1"/>
          <p:nvPr/>
        </p:nvSpPr>
        <p:spPr>
          <a:xfrm>
            <a:off x="679362" y="5704831"/>
            <a:ext cx="7785273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Surrogate becomes increasingly difficult to optimize with each iteration</a:t>
            </a:r>
          </a:p>
        </p:txBody>
      </p:sp>
    </p:spTree>
    <p:extLst>
      <p:ext uri="{BB962C8B-B14F-4D97-AF65-F5344CB8AC3E}">
        <p14:creationId xmlns:p14="http://schemas.microsoft.com/office/powerpoint/2010/main" val="2368919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E3C81-56CC-8844-A4F4-7325944EF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Stalling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1440B-B3B9-BA40-BFFE-59D951590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simple fix – CPA stall on non-convex problems</a:t>
            </a:r>
          </a:p>
          <a:p>
            <a:endParaRPr lang="en-US" dirty="0"/>
          </a:p>
          <a:p>
            <a:r>
              <a:rPr lang="en-US" dirty="0"/>
              <a:t>The algorithm tries to compute a globally optimal solution to a surrogate problem at each iteration</a:t>
            </a:r>
          </a:p>
          <a:p>
            <a:endParaRPr lang="en-US" dirty="0"/>
          </a:p>
          <a:p>
            <a:r>
              <a:rPr lang="en-US" dirty="0"/>
              <a:t>In non-convex cases, this implies finding optimal solution of a non-convex surrogate and certifying there is no better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259A1-204C-8846-9150-96EE363D1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6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9587A-141F-8443-9ED0-012EDF11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02650-5345-C745-9BB4-A27A9856D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Support for paper presentations</a:t>
            </a:r>
          </a:p>
          <a:p>
            <a:pPr lvl="1"/>
            <a:r>
              <a:rPr lang="en-US" dirty="0"/>
              <a:t>Dry runs – we can give feedback on your presentation!</a:t>
            </a:r>
          </a:p>
          <a:p>
            <a:pPr lvl="1"/>
            <a:r>
              <a:rPr lang="en-US" dirty="0"/>
              <a:t>Discuss concepts/ideas you have questions about</a:t>
            </a:r>
          </a:p>
          <a:p>
            <a:pPr lvl="1"/>
            <a:r>
              <a:rPr lang="en-US" dirty="0"/>
              <a:t>Look for slides/talks online</a:t>
            </a:r>
          </a:p>
          <a:p>
            <a:pPr lvl="1"/>
            <a:r>
              <a:rPr lang="en-US" dirty="0"/>
              <a:t>Email authors for slides (or we can!)</a:t>
            </a:r>
          </a:p>
          <a:p>
            <a:pPr lvl="1"/>
            <a:endParaRPr lang="en-US" dirty="0"/>
          </a:p>
          <a:p>
            <a:r>
              <a:rPr lang="en-US" dirty="0"/>
              <a:t>Paper presentations:</a:t>
            </a:r>
          </a:p>
          <a:p>
            <a:pPr lvl="1"/>
            <a:r>
              <a:rPr lang="en-US" dirty="0"/>
              <a:t>Remember: </a:t>
            </a:r>
            <a:r>
              <a:rPr lang="en-US" b="1" dirty="0">
                <a:solidFill>
                  <a:srgbClr val="FF0000"/>
                </a:solidFill>
              </a:rPr>
              <a:t>conveying intuition is the key!</a:t>
            </a:r>
          </a:p>
          <a:p>
            <a:pPr lvl="1"/>
            <a:r>
              <a:rPr lang="en-US" dirty="0"/>
              <a:t>Provide good summaries of what’s in the paper</a:t>
            </a:r>
          </a:p>
          <a:p>
            <a:pPr lvl="1"/>
            <a:r>
              <a:rPr lang="en-US" dirty="0"/>
              <a:t>Use Roadmaps/Agenda</a:t>
            </a:r>
          </a:p>
          <a:p>
            <a:pPr lvl="1"/>
            <a:r>
              <a:rPr lang="en-US" dirty="0"/>
              <a:t>Do not worry if you have picked a highly technical paper – try your best, reach out to us! </a:t>
            </a:r>
          </a:p>
          <a:p>
            <a:pPr lvl="1"/>
            <a:r>
              <a:rPr lang="en-US" dirty="0"/>
              <a:t>For papers that are not technical, we expect you to put “much more” effort into conveying ideas well!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8266B-3D88-9446-8178-FAB52394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95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4700-5D78-0B4E-9615-BCC21F8A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C010D-DA51-C142-9911-CAEDF594B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8601"/>
            <a:ext cx="8458199" cy="5181600"/>
          </a:xfrm>
        </p:spPr>
        <p:txBody>
          <a:bodyPr>
            <a:normAutofit/>
          </a:bodyPr>
          <a:lstStyle/>
          <a:p>
            <a:r>
              <a:rPr lang="en-US" strike="sngStrike" dirty="0"/>
              <a:t>Motivation and Examples</a:t>
            </a:r>
          </a:p>
          <a:p>
            <a:endParaRPr lang="en-US" dirty="0"/>
          </a:p>
          <a:p>
            <a:r>
              <a:rPr lang="en-US" strike="sngStrike" dirty="0"/>
              <a:t>Objective Function</a:t>
            </a:r>
          </a:p>
          <a:p>
            <a:endParaRPr lang="en-US" dirty="0"/>
          </a:p>
          <a:p>
            <a:r>
              <a:rPr lang="en-US" strike="sngStrike" dirty="0"/>
              <a:t>Cutting Plane Algorithm</a:t>
            </a:r>
          </a:p>
          <a:p>
            <a:pPr lvl="1"/>
            <a:r>
              <a:rPr lang="en-US" strike="sngStrike" dirty="0"/>
              <a:t>Disadvantages</a:t>
            </a:r>
          </a:p>
          <a:p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Lattice Cutting Plane Algorithm</a:t>
            </a:r>
          </a:p>
          <a:p>
            <a:endParaRPr lang="en-US" dirty="0"/>
          </a:p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4FBAC-40FA-044A-AB2C-F51AE056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20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7DFF-FE06-FC4E-8C66-50D97B41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Lattice Cutting Plane Algorithm (LCPA)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E7F13-4127-724F-929C-29D7DAE60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LCPA does not stall</a:t>
            </a:r>
          </a:p>
          <a:p>
            <a:pPr lvl="1"/>
            <a:r>
              <a:rPr lang="en-US" dirty="0"/>
              <a:t>Does not have optimize a non-convex surrogate</a:t>
            </a:r>
          </a:p>
          <a:p>
            <a:pPr lvl="1"/>
            <a:endParaRPr lang="en-US" dirty="0"/>
          </a:p>
          <a:p>
            <a:r>
              <a:rPr lang="en-US" dirty="0"/>
              <a:t>Uses branch and bound </a:t>
            </a:r>
          </a:p>
          <a:p>
            <a:pPr lvl="1"/>
            <a:r>
              <a:rPr lang="en-US" dirty="0"/>
              <a:t>Old technique</a:t>
            </a:r>
          </a:p>
          <a:p>
            <a:pPr lvl="1"/>
            <a:r>
              <a:rPr lang="en-US" dirty="0"/>
              <a:t>Recursively split feasible region discarding parts that are infeasible/suboptimal</a:t>
            </a:r>
          </a:p>
          <a:p>
            <a:pPr lvl="1"/>
            <a:r>
              <a:rPr lang="en-US" dirty="0"/>
              <a:t>Solves a surrogate LP over each region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250EA-6938-6141-92A6-C4CADC8A2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086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AD1C-E7F0-3542-AFF7-3548CC5DB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 Surrogate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4BF9E8-4036-854D-97A6-34AA4698B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99" y="1676124"/>
            <a:ext cx="7188200" cy="4343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B36D2-227A-9D40-9D0B-69CFFC0A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4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88173-26D5-E64A-8394-DF03C11E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Bound: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97B82-2804-3346-B62D-EF3A432BE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Begin with original MIP</a:t>
            </a:r>
          </a:p>
          <a:p>
            <a:endParaRPr lang="en-US" dirty="0"/>
          </a:p>
          <a:p>
            <a:r>
              <a:rPr lang="en-US" dirty="0"/>
              <a:t>Remove all integrality restrictions</a:t>
            </a:r>
          </a:p>
          <a:p>
            <a:endParaRPr lang="en-US" dirty="0"/>
          </a:p>
          <a:p>
            <a:r>
              <a:rPr lang="en-US" dirty="0"/>
              <a:t>The resulting LP is the linear programming relaxation of MIP</a:t>
            </a:r>
          </a:p>
          <a:p>
            <a:endParaRPr lang="en-US" dirty="0"/>
          </a:p>
          <a:p>
            <a:r>
              <a:rPr lang="en-US" dirty="0"/>
              <a:t>Solve this LP</a:t>
            </a:r>
          </a:p>
          <a:p>
            <a:endParaRPr lang="en-US" dirty="0"/>
          </a:p>
          <a:p>
            <a:r>
              <a:rPr lang="en-US" dirty="0"/>
              <a:t>If the result satisfies integrality constraints, we are done!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1C1E7-1F58-2549-B07C-43E1E16A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924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957F-4D8D-4B44-B2DE-8D397A91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Bound: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14BE8-4AFB-1841-B007-354413D26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not, pick some variable which should be integer but is not after solving LP (e.g., x = 5.7)</a:t>
            </a:r>
          </a:p>
          <a:p>
            <a:endParaRPr lang="en-US" dirty="0"/>
          </a:p>
          <a:p>
            <a:r>
              <a:rPr lang="en-US" dirty="0"/>
              <a:t>Denote original MIP by P</a:t>
            </a:r>
            <a:r>
              <a:rPr lang="en-US" baseline="-25000" dirty="0"/>
              <a:t>0, </a:t>
            </a:r>
            <a:r>
              <a:rPr lang="en-US" dirty="0"/>
              <a:t>create two child MIPs P</a:t>
            </a:r>
            <a:r>
              <a:rPr lang="en-US" baseline="-25000" dirty="0"/>
              <a:t>1</a:t>
            </a:r>
            <a:r>
              <a:rPr lang="en-US" dirty="0"/>
              <a:t> and P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X &lt;= 5.0</a:t>
            </a:r>
          </a:p>
          <a:p>
            <a:pPr lvl="1"/>
            <a:r>
              <a:rPr lang="en-US" dirty="0"/>
              <a:t>X &gt;= 6.0</a:t>
            </a:r>
          </a:p>
          <a:p>
            <a:pPr lvl="1"/>
            <a:r>
              <a:rPr lang="en-US" dirty="0"/>
              <a:t>Branched on x</a:t>
            </a:r>
          </a:p>
          <a:p>
            <a:pPr lvl="1"/>
            <a:endParaRPr lang="en-US" dirty="0"/>
          </a:p>
          <a:p>
            <a:r>
              <a:rPr lang="en-US" dirty="0"/>
              <a:t>Compute solutions to both subproblems and better of these solutions will be the optimal solution for P</a:t>
            </a:r>
            <a:r>
              <a:rPr lang="en-US" baseline="-25000" dirty="0"/>
              <a:t>0</a:t>
            </a:r>
          </a:p>
          <a:p>
            <a:endParaRPr lang="en-US" baseline="-25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C92CB-0CAF-D545-B9AE-B51A23E1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599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CD6B4-0D48-6343-9A2C-E3408D8C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Bound: Intuition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37495-306A-5142-BC9D-AD6036E96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56E84-91DC-BC49-B5E8-19AE8DD83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00"/>
            <a:ext cx="7181255" cy="391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65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E3051-FC87-714D-9A06-AA91B31A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Bound for MINLP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0163-2AA8-B742-BD31-66F0C844B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precisely doing the same thing as above</a:t>
            </a:r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dirty="0" err="1"/>
              <a:t>RiskSlimLP</a:t>
            </a:r>
            <a:r>
              <a:rPr lang="en-US" dirty="0"/>
              <a:t> of the current (sub) problem has an integer solution, we are done!</a:t>
            </a:r>
          </a:p>
          <a:p>
            <a:pPr lvl="1"/>
            <a:r>
              <a:rPr lang="en-US" dirty="0"/>
              <a:t>Update the cutting plane approximation with a new cut</a:t>
            </a:r>
          </a:p>
          <a:p>
            <a:pPr lvl="1"/>
            <a:endParaRPr lang="en-US" dirty="0"/>
          </a:p>
          <a:p>
            <a:r>
              <a:rPr lang="en-US" dirty="0"/>
              <a:t>If </a:t>
            </a:r>
            <a:r>
              <a:rPr lang="en-US" dirty="0" err="1"/>
              <a:t>RiskSlimLP</a:t>
            </a:r>
            <a:r>
              <a:rPr lang="en-US" dirty="0"/>
              <a:t> of the current (sub) problem has a real valued solution a, add child nodes with constraints &lt;= floor(a), &gt;=  ceiling(a)</a:t>
            </a:r>
          </a:p>
          <a:p>
            <a:pPr lvl="1"/>
            <a:r>
              <a:rPr lang="en-US" dirty="0"/>
              <a:t>Proceed recursively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6651F-672C-6044-9B92-D087338F9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8355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81F23-5EF9-5743-BDF9-82944A9A3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Bound for MINLP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5487C-6C54-7142-8754-3D91C44BA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RiskSlimLP</a:t>
            </a:r>
            <a:r>
              <a:rPr lang="en-US" dirty="0"/>
              <a:t> is infeasible, then just don’t proceed down that path in the Branch and Bound Tree</a:t>
            </a:r>
          </a:p>
          <a:p>
            <a:endParaRPr lang="en-US" dirty="0"/>
          </a:p>
          <a:p>
            <a:pPr lvl="1"/>
            <a:r>
              <a:rPr lang="en-US" dirty="0"/>
              <a:t>You are basically abandoning any kind of search in that part of the feature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ECEF2-F4DA-BE46-84F0-A6800F38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31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A256-7FB4-E347-8325-DF7FE491A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CPA and LCPA vs. MINLP Commercial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A4582-9EBB-374D-80A9-8797F5F96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solvers can handle only small d or n</a:t>
            </a:r>
          </a:p>
          <a:p>
            <a:pPr lvl="1"/>
            <a:r>
              <a:rPr lang="en-US" dirty="0"/>
              <a:t>On larger instances, slow, fails to converge within 6 hours, fails to get high quality solution</a:t>
            </a:r>
          </a:p>
          <a:p>
            <a:pPr lvl="1"/>
            <a:endParaRPr lang="en-US" dirty="0"/>
          </a:p>
          <a:p>
            <a:r>
              <a:rPr lang="en-US" dirty="0"/>
              <a:t>CPA can handle small d</a:t>
            </a:r>
          </a:p>
          <a:p>
            <a:pPr lvl="1"/>
            <a:r>
              <a:rPr lang="en-US" dirty="0"/>
              <a:t>Stall on large d (as seen previously)</a:t>
            </a:r>
          </a:p>
          <a:p>
            <a:pPr lvl="1"/>
            <a:endParaRPr lang="en-US" dirty="0"/>
          </a:p>
          <a:p>
            <a:r>
              <a:rPr lang="en-US" dirty="0"/>
              <a:t>LCPA can handle large 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4F7E0-1779-934F-A6A9-EAF17D5E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626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F8A95-6DE1-CB47-86DD-A3D6CD0E9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Improvements/Hacks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3BF9F-7C43-CA48-A571-5C52269B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Conference version: Not included; Journal version: included;</a:t>
            </a:r>
          </a:p>
          <a:p>
            <a:endParaRPr lang="en-US" dirty="0"/>
          </a:p>
          <a:p>
            <a:r>
              <a:rPr lang="en-US" dirty="0"/>
              <a:t>Polishing heuristic</a:t>
            </a:r>
          </a:p>
          <a:p>
            <a:endParaRPr lang="en-US" dirty="0"/>
          </a:p>
          <a:p>
            <a:r>
              <a:rPr lang="en-US" dirty="0"/>
              <a:t>Rounding heuristic</a:t>
            </a:r>
          </a:p>
          <a:p>
            <a:endParaRPr lang="en-US" dirty="0"/>
          </a:p>
          <a:p>
            <a:r>
              <a:rPr lang="en-US" dirty="0"/>
              <a:t>Bound tightening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D345-7CCC-3C42-A4FD-5873FC76C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5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D7C7-73B6-704E-9403-EE0DDFEA9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191000"/>
            <a:ext cx="7772400" cy="1470026"/>
          </a:xfrm>
        </p:spPr>
        <p:txBody>
          <a:bodyPr/>
          <a:lstStyle/>
          <a:p>
            <a:r>
              <a:rPr lang="en-US" dirty="0"/>
              <a:t>Questions??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0B670-E603-2349-A91D-F913C39D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9144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952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4700-5D78-0B4E-9615-BCC21F8A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C010D-DA51-C142-9911-CAEDF594B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8601"/>
            <a:ext cx="8458199" cy="5181600"/>
          </a:xfrm>
        </p:spPr>
        <p:txBody>
          <a:bodyPr>
            <a:normAutofit/>
          </a:bodyPr>
          <a:lstStyle/>
          <a:p>
            <a:r>
              <a:rPr lang="en-US" strike="sngStrike" dirty="0"/>
              <a:t>Motivation and Examples</a:t>
            </a:r>
          </a:p>
          <a:p>
            <a:endParaRPr lang="en-US" dirty="0"/>
          </a:p>
          <a:p>
            <a:r>
              <a:rPr lang="en-US" strike="sngStrike" dirty="0"/>
              <a:t>Objective Function</a:t>
            </a:r>
          </a:p>
          <a:p>
            <a:endParaRPr lang="en-US" dirty="0"/>
          </a:p>
          <a:p>
            <a:r>
              <a:rPr lang="en-US" strike="sngStrike" dirty="0"/>
              <a:t>Cutting Plane Algorithm</a:t>
            </a:r>
          </a:p>
          <a:p>
            <a:pPr lvl="1"/>
            <a:r>
              <a:rPr lang="en-US" strike="sngStrike" dirty="0"/>
              <a:t>Disadvantages</a:t>
            </a:r>
          </a:p>
          <a:p>
            <a:endParaRPr lang="en-US" dirty="0"/>
          </a:p>
          <a:p>
            <a:r>
              <a:rPr lang="en-US" strike="sngStrike" dirty="0"/>
              <a:t>Lattice Cutting Plane Algorithm</a:t>
            </a:r>
          </a:p>
          <a:p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4FBAC-40FA-044A-AB2C-F51AE056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6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E50D-6822-B243-94AD-AF8C83EEF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DF877-F7D6-A24B-A6F2-0809C5D7F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 datasets</a:t>
            </a:r>
          </a:p>
          <a:p>
            <a:endParaRPr lang="en-US" dirty="0"/>
          </a:p>
          <a:p>
            <a:r>
              <a:rPr lang="en-US" dirty="0"/>
              <a:t>Integer coefficients [-5, 5]</a:t>
            </a:r>
          </a:p>
          <a:p>
            <a:endParaRPr lang="en-US" dirty="0"/>
          </a:p>
          <a:p>
            <a:r>
              <a:rPr lang="en-US" dirty="0"/>
              <a:t>Model size [include &lt;= 5 variables]</a:t>
            </a:r>
          </a:p>
          <a:p>
            <a:endParaRPr lang="en-US" dirty="0"/>
          </a:p>
          <a:p>
            <a:r>
              <a:rPr lang="en-US" dirty="0"/>
              <a:t>C</a:t>
            </a:r>
            <a:r>
              <a:rPr lang="en-US" baseline="-25000" dirty="0"/>
              <a:t>0</a:t>
            </a:r>
            <a:r>
              <a:rPr lang="en-US" dirty="0"/>
              <a:t> = 10</a:t>
            </a:r>
            <a:r>
              <a:rPr lang="en-US" baseline="30000" dirty="0"/>
              <a:t>-8</a:t>
            </a:r>
          </a:p>
          <a:p>
            <a:endParaRPr lang="en-US" baseline="30000" dirty="0"/>
          </a:p>
          <a:p>
            <a:endParaRPr lang="en-US" baseline="30000" dirty="0"/>
          </a:p>
          <a:p>
            <a:r>
              <a:rPr lang="en-US" dirty="0"/>
              <a:t>5 fold cross validation</a:t>
            </a:r>
          </a:p>
          <a:p>
            <a:endParaRPr lang="en-US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AEF0F-1148-7742-9619-5543C02E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4948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7D9C7-767A-FA41-B041-0030FB4CD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240476-28BC-5A4C-8A9F-6B5982834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70050"/>
            <a:ext cx="3873500" cy="4851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8E529-97BC-7B48-A7E3-D0FEC18D1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D6FBD5-D09D-D348-AD9C-47B783F99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1" y="2581812"/>
            <a:ext cx="2616200" cy="673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F36062-A848-AF4D-8205-8341B5C8A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1" y="4095750"/>
            <a:ext cx="34290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794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19C44-E11E-EC4A-9D42-4817274F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Learned for Arrest and Bank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0AB1CF-508C-C645-A38D-B82A746E2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28" y="1752600"/>
            <a:ext cx="4419601" cy="17992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AC27D-6049-C244-9707-CDAF40426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E10A3A-DD15-6D4E-87BC-C8676B9C4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28" y="4114800"/>
            <a:ext cx="4523045" cy="17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144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757AD-CCA2-314B-AB1D-D1669E0C9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ICU Seizure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23E1F-BFED-E24C-9532-5A6729D39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 = 5427 patient records</a:t>
            </a:r>
          </a:p>
          <a:p>
            <a:endParaRPr lang="en-US" dirty="0"/>
          </a:p>
          <a:p>
            <a:r>
              <a:rPr lang="en-US" dirty="0"/>
              <a:t>d = 87 variables</a:t>
            </a:r>
          </a:p>
          <a:p>
            <a:endParaRPr lang="en-US" dirty="0"/>
          </a:p>
          <a:p>
            <a:r>
              <a:rPr lang="en-US" dirty="0"/>
              <a:t>Probability of seizure in next 24 hours = 12.5%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E6009-FB1F-F74B-8933-40CCB3DC9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2530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69FF-8E14-264A-9486-24D0796E6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ICU Seizure Prediction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A4E80F-0668-BE41-BFF5-92834671A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09800"/>
            <a:ext cx="6136471" cy="2755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777F9-DA2C-B044-BB5F-4D68EF237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1763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04A1-F0F0-6F44-BF41-7783F7D6D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In: Results with Proposed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5959DE-3ABF-0446-B789-F9F63F122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905000"/>
            <a:ext cx="5630930" cy="3670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1888C-3F81-6D46-A070-DFD3F182B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4509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D7C7-73B6-704E-9403-EE0DDFEA9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191000"/>
            <a:ext cx="7772400" cy="1470026"/>
          </a:xfrm>
        </p:spPr>
        <p:txBody>
          <a:bodyPr/>
          <a:lstStyle/>
          <a:p>
            <a:r>
              <a:rPr lang="en-US" dirty="0"/>
              <a:t>Questions??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0B670-E603-2349-A91D-F913C39D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9144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594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D7C7-73B6-704E-9403-EE0DDFEA9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191000"/>
            <a:ext cx="7772400" cy="1470026"/>
          </a:xfrm>
        </p:spPr>
        <p:txBody>
          <a:bodyPr/>
          <a:lstStyle/>
          <a:p>
            <a:r>
              <a:rPr lang="en-US" dirty="0"/>
              <a:t>Let’s start the critique!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EA9F1-1C5A-DC46-B0E8-F29A3C37E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469" y="1441450"/>
            <a:ext cx="4134662" cy="27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32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AD25-DB44-9140-8BF4-04797847B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267200"/>
            <a:ext cx="9144000" cy="1470026"/>
          </a:xfrm>
        </p:spPr>
        <p:txBody>
          <a:bodyPr/>
          <a:lstStyle/>
          <a:p>
            <a:r>
              <a:rPr lang="en-US" sz="4800" dirty="0"/>
              <a:t>Intelligible Models for HealthCare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058C47-C797-5545-8E07-83FCA3B6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457200"/>
            <a:ext cx="3276600" cy="327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C24BA2-37C4-1642-A735-63779DB61611}"/>
              </a:ext>
            </a:extLst>
          </p:cNvPr>
          <p:cNvSpPr txBox="1"/>
          <p:nvPr/>
        </p:nvSpPr>
        <p:spPr>
          <a:xfrm>
            <a:off x="419100" y="5876031"/>
            <a:ext cx="81153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Rich Caruana et. al.</a:t>
            </a:r>
          </a:p>
        </p:txBody>
      </p:sp>
    </p:spTree>
    <p:extLst>
      <p:ext uri="{BB962C8B-B14F-4D97-AF65-F5344CB8AC3E}">
        <p14:creationId xmlns:p14="http://schemas.microsoft.com/office/powerpoint/2010/main" val="3158166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AD25-DB44-9140-8BF4-04797847B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" y="4267200"/>
            <a:ext cx="8115300" cy="1470026"/>
          </a:xfrm>
        </p:spPr>
        <p:txBody>
          <a:bodyPr/>
          <a:lstStyle/>
          <a:p>
            <a:r>
              <a:rPr lang="en-US" dirty="0"/>
              <a:t>Learning Optimized Risk Scores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058C47-C797-5545-8E07-83FCA3B6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457200"/>
            <a:ext cx="3276600" cy="327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C24BA2-37C4-1642-A735-63779DB61611}"/>
              </a:ext>
            </a:extLst>
          </p:cNvPr>
          <p:cNvSpPr txBox="1"/>
          <p:nvPr/>
        </p:nvSpPr>
        <p:spPr>
          <a:xfrm>
            <a:off x="419100" y="5876031"/>
            <a:ext cx="81153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Berk </a:t>
            </a:r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Ustun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, Cynthia Rudin</a:t>
            </a:r>
          </a:p>
        </p:txBody>
      </p:sp>
    </p:spTree>
    <p:extLst>
      <p:ext uri="{BB962C8B-B14F-4D97-AF65-F5344CB8AC3E}">
        <p14:creationId xmlns:p14="http://schemas.microsoft.com/office/powerpoint/2010/main" val="29430053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3B71C-D08E-A045-87F4-5582C6F7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133C6-7C4A-9C4D-94E3-E82304BD2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case studies where Generalized Additive Models (intelligible) yield state-of-the-art accuracy.</a:t>
            </a:r>
          </a:p>
          <a:p>
            <a:pPr lvl="1"/>
            <a:r>
              <a:rPr lang="en-US" dirty="0"/>
              <a:t>Pneumonia risk prediction</a:t>
            </a:r>
          </a:p>
          <a:p>
            <a:pPr lvl="1"/>
            <a:r>
              <a:rPr lang="en-US" dirty="0"/>
              <a:t>30-day hospital readmission </a:t>
            </a:r>
          </a:p>
          <a:p>
            <a:endParaRPr lang="en-US" dirty="0"/>
          </a:p>
          <a:p>
            <a:r>
              <a:rPr lang="en-US" dirty="0"/>
              <a:t>Claim: GAMs is a class of models that can handle interpretability/accuracy trade-off quite well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C5D5F-7AB7-484F-B26F-89B39C0EE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53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4CD1-CF4E-EA4E-925E-BFF5FD9F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EB74C-895E-DF4C-BB71-DB15E2EE3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endParaRPr lang="en-US" dirty="0"/>
          </a:p>
          <a:p>
            <a:r>
              <a:rPr lang="en-US" dirty="0"/>
              <a:t>Intelligible Models </a:t>
            </a:r>
          </a:p>
          <a:p>
            <a:endParaRPr lang="en-US" dirty="0"/>
          </a:p>
          <a:p>
            <a:r>
              <a:rPr lang="en-US" dirty="0"/>
              <a:t>Case study: Pneumonia risk</a:t>
            </a:r>
          </a:p>
          <a:p>
            <a:endParaRPr lang="en-US" dirty="0"/>
          </a:p>
          <a:p>
            <a:r>
              <a:rPr lang="en-US" dirty="0"/>
              <a:t>Case study: 30 day readmission</a:t>
            </a:r>
          </a:p>
          <a:p>
            <a:endParaRPr lang="en-US" dirty="0"/>
          </a:p>
          <a:p>
            <a:r>
              <a:rPr lang="en-US" dirty="0"/>
              <a:t>Discussion and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E287C-74AE-FC4B-9BFD-86E62FAD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59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4CD1-CF4E-EA4E-925E-BFF5FD9F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EB74C-895E-DF4C-BB71-DB15E2EE3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Motivation</a:t>
            </a:r>
          </a:p>
          <a:p>
            <a:endParaRPr lang="en-US" dirty="0"/>
          </a:p>
          <a:p>
            <a:r>
              <a:rPr lang="en-US" dirty="0"/>
              <a:t>Intelligible Models </a:t>
            </a:r>
          </a:p>
          <a:p>
            <a:endParaRPr lang="en-US" dirty="0"/>
          </a:p>
          <a:p>
            <a:r>
              <a:rPr lang="en-US" dirty="0"/>
              <a:t>Case study: Pneumonia risk</a:t>
            </a:r>
          </a:p>
          <a:p>
            <a:endParaRPr lang="en-US" dirty="0"/>
          </a:p>
          <a:p>
            <a:r>
              <a:rPr lang="en-US" dirty="0"/>
              <a:t>Case study: 30 day readmission</a:t>
            </a:r>
          </a:p>
          <a:p>
            <a:endParaRPr lang="en-US" dirty="0"/>
          </a:p>
          <a:p>
            <a:r>
              <a:rPr lang="en-US" dirty="0"/>
              <a:t>Discussion and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E287C-74AE-FC4B-9BFD-86E62FAD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0637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09C01-2115-7849-8362-7C1E868DA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C21A6-F370-0C46-93E3-844223757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large project to evaluate application of ML to healthcare problems</a:t>
            </a:r>
          </a:p>
          <a:p>
            <a:pPr lvl="1"/>
            <a:r>
              <a:rPr lang="en-US" dirty="0"/>
              <a:t>Predicting probability of death (POD) for pneumonia patients</a:t>
            </a:r>
          </a:p>
          <a:p>
            <a:pPr lvl="1"/>
            <a:r>
              <a:rPr lang="en-US" dirty="0"/>
              <a:t>Most accurate models: neural nets (0.86 AUC)</a:t>
            </a:r>
          </a:p>
          <a:p>
            <a:pPr lvl="1"/>
            <a:r>
              <a:rPr lang="en-US" dirty="0"/>
              <a:t>Logistic regression: 0.77</a:t>
            </a:r>
          </a:p>
          <a:p>
            <a:pPr lvl="1"/>
            <a:endParaRPr lang="en-US" dirty="0"/>
          </a:p>
          <a:p>
            <a:r>
              <a:rPr lang="en-US" dirty="0"/>
              <a:t>Logistic regression was used instead. 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BC2B3-F199-C24B-BC6C-A109739E0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322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73B32-1211-644F-BD35-F88FCD85A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B0F5B-F536-9647-967D-16704343C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 based learning method was also used</a:t>
            </a:r>
          </a:p>
          <a:p>
            <a:pPr lvl="1"/>
            <a:r>
              <a:rPr lang="en-US" dirty="0"/>
              <a:t>Insight: </a:t>
            </a:r>
            <a:r>
              <a:rPr lang="en-US" dirty="0" err="1"/>
              <a:t>HasAsthma</a:t>
            </a:r>
            <a:r>
              <a:rPr lang="en-US" dirty="0"/>
              <a:t>(x)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LowerRisk</a:t>
            </a:r>
            <a:r>
              <a:rPr lang="en-US" dirty="0">
                <a:sym typeface="Wingdings" pitchFamily="2" charset="2"/>
              </a:rPr>
              <a:t>(x)</a:t>
            </a:r>
          </a:p>
          <a:p>
            <a:pPr lvl="1"/>
            <a:r>
              <a:rPr lang="en-US" dirty="0">
                <a:sym typeface="Wingdings" pitchFamily="2" charset="2"/>
              </a:rPr>
              <a:t>Counterintuitive?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Rule based system was intelligible making it easy to recognize and remove dangerous rules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Lack of intelligibility made it harder to deploy neural nets because it was difficult to know other problems with the model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47F0A-B045-6041-91F0-27AA2BED2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586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D1D24-0565-6E4E-9144-786F6B587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1E433-F447-6645-840D-6C4F54855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more models but equally unintelligible today</a:t>
            </a:r>
          </a:p>
          <a:p>
            <a:pPr lvl="1"/>
            <a:r>
              <a:rPr lang="en-US" dirty="0"/>
              <a:t>SVMs, random forests, boosted trees</a:t>
            </a:r>
          </a:p>
          <a:p>
            <a:pPr lvl="1"/>
            <a:endParaRPr lang="en-US" dirty="0"/>
          </a:p>
          <a:p>
            <a:r>
              <a:rPr lang="en-US" dirty="0"/>
              <a:t>GAMs are both intelligible and accurate!</a:t>
            </a:r>
          </a:p>
          <a:p>
            <a:pPr lvl="1"/>
            <a:r>
              <a:rPr lang="en-US" dirty="0"/>
              <a:t>Editable by experts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CC581-270F-8C40-AB41-8BE55A9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142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4CD1-CF4E-EA4E-925E-BFF5FD9F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EB74C-895E-DF4C-BB71-DB15E2EE3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Motivation</a:t>
            </a:r>
          </a:p>
          <a:p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Intelligible Models </a:t>
            </a:r>
          </a:p>
          <a:p>
            <a:endParaRPr lang="en-US" dirty="0"/>
          </a:p>
          <a:p>
            <a:r>
              <a:rPr lang="en-US" dirty="0"/>
              <a:t>Case study: Pneumonia risk</a:t>
            </a:r>
          </a:p>
          <a:p>
            <a:endParaRPr lang="en-US" dirty="0"/>
          </a:p>
          <a:p>
            <a:r>
              <a:rPr lang="en-US" dirty="0"/>
              <a:t>Case study: 30 day readmission</a:t>
            </a:r>
          </a:p>
          <a:p>
            <a:endParaRPr lang="en-US" dirty="0"/>
          </a:p>
          <a:p>
            <a:r>
              <a:rPr lang="en-US" dirty="0"/>
              <a:t>Discussion and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E287C-74AE-FC4B-9BFD-86E62FAD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2340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A36FB-69A2-AE42-9014-0AAF4D29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GAMs and GA</a:t>
            </a:r>
            <a:r>
              <a:rPr lang="en-US" baseline="30000" dirty="0"/>
              <a:t>2</a:t>
            </a:r>
            <a:r>
              <a:rPr lang="en-US" dirty="0"/>
              <a:t>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B8E394-8061-914C-9D0C-B02BB40CF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264446"/>
            <a:ext cx="3568700" cy="596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9297A-0B53-BE4F-825E-284A975C0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951B3E-83B9-4448-87C7-A9D1F6DA0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49" y="3429000"/>
            <a:ext cx="4787900" cy="736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2AC187-EB13-A04C-8EE2-59FFC49AAF24}"/>
              </a:ext>
            </a:extLst>
          </p:cNvPr>
          <p:cNvSpPr txBox="1"/>
          <p:nvPr/>
        </p:nvSpPr>
        <p:spPr>
          <a:xfrm>
            <a:off x="1638299" y="4733254"/>
            <a:ext cx="5867400" cy="99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g is a link function: log (E[y] / 1 – E[y]) = RHS</a:t>
            </a:r>
          </a:p>
          <a:p>
            <a:pPr algn="ctr"/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Expected values of each of the </a:t>
            </a:r>
            <a:r>
              <a:rPr lang="en-US" i="1" dirty="0">
                <a:latin typeface="Helvetica Neue Light" charset="0"/>
                <a:ea typeface="Helvetica Neue Light" charset="0"/>
                <a:cs typeface="Helvetica Neue Light" charset="0"/>
              </a:rPr>
              <a:t>f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s is 0.</a:t>
            </a:r>
          </a:p>
        </p:txBody>
      </p:sp>
    </p:spTree>
    <p:extLst>
      <p:ext uri="{BB962C8B-B14F-4D97-AF65-F5344CB8AC3E}">
        <p14:creationId xmlns:p14="http://schemas.microsoft.com/office/powerpoint/2010/main" val="41782893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E283-ADD3-AD46-AB80-B7E799EFD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GAMs and GA</a:t>
            </a:r>
            <a:r>
              <a:rPr lang="en-US" baseline="30000" dirty="0"/>
              <a:t>2</a:t>
            </a:r>
            <a:r>
              <a:rPr lang="en-US" dirty="0"/>
              <a:t>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99D85-6B0B-7245-B874-BAC739A5F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</a:t>
            </a:r>
            <a:r>
              <a:rPr lang="en-US" baseline="30000" dirty="0"/>
              <a:t>2</a:t>
            </a:r>
            <a:r>
              <a:rPr lang="en-US" dirty="0"/>
              <a:t>Ms: Build GAM first and and then detect and rank all possible pairs of interactions in the residual</a:t>
            </a:r>
          </a:p>
          <a:p>
            <a:pPr lvl="1"/>
            <a:r>
              <a:rPr lang="en-US" dirty="0"/>
              <a:t>Choose top k pairs </a:t>
            </a:r>
          </a:p>
          <a:p>
            <a:pPr lvl="1"/>
            <a:r>
              <a:rPr lang="en-US" dirty="0"/>
              <a:t>k determined by CV</a:t>
            </a:r>
          </a:p>
          <a:p>
            <a:pPr lvl="1"/>
            <a:endParaRPr lang="en-US" dirty="0"/>
          </a:p>
          <a:p>
            <a:r>
              <a:rPr lang="en-US" dirty="0"/>
              <a:t>Learning: </a:t>
            </a:r>
          </a:p>
          <a:p>
            <a:pPr lvl="1"/>
            <a:r>
              <a:rPr lang="en-US" dirty="0"/>
              <a:t>Represent each component as a spline</a:t>
            </a:r>
          </a:p>
          <a:p>
            <a:pPr lvl="1"/>
            <a:r>
              <a:rPr lang="en-US" dirty="0"/>
              <a:t>Optimization problem to balance smoothness and empirical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29CC6-4C59-8C42-98B5-8F72D8D5E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8374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4CD1-CF4E-EA4E-925E-BFF5FD9F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EB74C-895E-DF4C-BB71-DB15E2EE3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Motivation</a:t>
            </a:r>
          </a:p>
          <a:p>
            <a:endParaRPr lang="en-US" dirty="0"/>
          </a:p>
          <a:p>
            <a:r>
              <a:rPr lang="en-US" strike="sngStrike" dirty="0"/>
              <a:t>Intelligible Models </a:t>
            </a:r>
          </a:p>
          <a:p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Case study: Pneumonia risk</a:t>
            </a:r>
          </a:p>
          <a:p>
            <a:endParaRPr lang="en-US" dirty="0"/>
          </a:p>
          <a:p>
            <a:r>
              <a:rPr lang="en-US" dirty="0"/>
              <a:t>Case study: 30 day readmission</a:t>
            </a:r>
          </a:p>
          <a:p>
            <a:endParaRPr lang="en-US" dirty="0"/>
          </a:p>
          <a:p>
            <a:r>
              <a:rPr lang="en-US" dirty="0"/>
              <a:t>Discussion and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E287C-74AE-FC4B-9BFD-86E62FAD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243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4700-5D78-0B4E-9615-BCC21F8A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C010D-DA51-C142-9911-CAEDF594B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8601"/>
            <a:ext cx="8458199" cy="5181600"/>
          </a:xfrm>
        </p:spPr>
        <p:txBody>
          <a:bodyPr/>
          <a:lstStyle/>
          <a:p>
            <a:r>
              <a:rPr lang="en-US" dirty="0"/>
              <a:t>Risk scores: Simple classification models that let users quickly assess risk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Principled approach to learn risk scores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Formulate </a:t>
            </a:r>
            <a:r>
              <a:rPr lang="en-US" dirty="0"/>
              <a:t>as a </a:t>
            </a:r>
            <a:r>
              <a:rPr lang="en-US" dirty="0">
                <a:solidFill>
                  <a:srgbClr val="0000FF"/>
                </a:solidFill>
              </a:rPr>
              <a:t>mixed integer non-linear program</a:t>
            </a:r>
          </a:p>
          <a:p>
            <a:pPr lvl="1"/>
            <a:r>
              <a:rPr lang="en-US" dirty="0"/>
              <a:t>New cutting plane algorithm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Obeys complex constraints without parameter tuning; scales linearly; optimal!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4FBAC-40FA-044A-AB2C-F51AE056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449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857F0-FD1A-3A4A-9A97-B2A22BF1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Pneumonia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95D63-D592-B54B-9804-FCD18FD72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67756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14,199 pneumonia patients</a:t>
            </a:r>
          </a:p>
          <a:p>
            <a:endParaRPr lang="en-US" dirty="0"/>
          </a:p>
          <a:p>
            <a:r>
              <a:rPr lang="en-US" dirty="0"/>
              <a:t>train set: 9847</a:t>
            </a:r>
          </a:p>
          <a:p>
            <a:endParaRPr lang="en-US" dirty="0"/>
          </a:p>
          <a:p>
            <a:r>
              <a:rPr lang="en-US" dirty="0"/>
              <a:t>test set: 4352 </a:t>
            </a:r>
          </a:p>
          <a:p>
            <a:endParaRPr lang="en-US" dirty="0"/>
          </a:p>
          <a:p>
            <a:r>
              <a:rPr lang="en-US" dirty="0"/>
              <a:t>46 features </a:t>
            </a:r>
          </a:p>
          <a:p>
            <a:endParaRPr lang="en-US" dirty="0"/>
          </a:p>
          <a:p>
            <a:r>
              <a:rPr lang="en-US" dirty="0"/>
              <a:t>Predict POD</a:t>
            </a:r>
          </a:p>
          <a:p>
            <a:endParaRPr lang="en-US" dirty="0"/>
          </a:p>
          <a:p>
            <a:r>
              <a:rPr lang="en-US" dirty="0"/>
              <a:t>10.86% patients died from pneumonia (1542)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3634F-6B23-6F47-AE02-B5C0721D9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2176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FF5EA-45F7-3E46-8753-410332604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Pneumonia Risk: Features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734EDB-84EF-8347-8E44-12747D173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100" y="1420418"/>
            <a:ext cx="4787798" cy="5181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33CD9-D171-954A-8918-0C559ADC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9142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33D12-75A7-0F43-9F5C-A2D834147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Pneumonia Risk: AUC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F39A16-CDAC-B544-BD6F-E5FCD2667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349" y="2362200"/>
            <a:ext cx="3797300" cy="1905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FEF0C-3750-9242-AA24-6DF9EFD85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0061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52C3A-F650-8843-8EA1-06B4FA0F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Outputs of GA</a:t>
            </a:r>
            <a:r>
              <a:rPr lang="en-US" baseline="30000" dirty="0"/>
              <a:t>2</a:t>
            </a:r>
            <a:r>
              <a:rPr lang="en-US" dirty="0"/>
              <a:t>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1E6EFE-9170-6145-8AE2-90E3351C0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3999" cy="16131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03C24-F283-3749-A427-E1FAE437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3E604-DA76-814F-8798-8005FB8F2DEB}"/>
              </a:ext>
            </a:extLst>
          </p:cNvPr>
          <p:cNvSpPr txBox="1"/>
          <p:nvPr/>
        </p:nvSpPr>
        <p:spPr>
          <a:xfrm>
            <a:off x="4724400" y="4114800"/>
            <a:ext cx="2654894" cy="1301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Blood Urea Nitrogen</a:t>
            </a:r>
          </a:p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</a:p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Normal value: 10 to 20</a:t>
            </a:r>
          </a:p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0 means not ordered</a:t>
            </a:r>
          </a:p>
        </p:txBody>
      </p:sp>
    </p:spTree>
    <p:extLst>
      <p:ext uri="{BB962C8B-B14F-4D97-AF65-F5344CB8AC3E}">
        <p14:creationId xmlns:p14="http://schemas.microsoft.com/office/powerpoint/2010/main" val="36453380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E309-610A-C643-936D-DD40ED308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Outputs of GA</a:t>
            </a:r>
            <a:r>
              <a:rPr lang="en-US" baseline="30000" dirty="0"/>
              <a:t>2</a:t>
            </a:r>
            <a:r>
              <a:rPr lang="en-US" dirty="0"/>
              <a:t>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8F99A8-982C-624E-92CF-5E4C7216B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981200"/>
            <a:ext cx="3289300" cy="2425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81418-D4D1-9541-8A86-414033EE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D9F31F-0B9E-5946-814D-12AF3FAAE562}"/>
              </a:ext>
            </a:extLst>
          </p:cNvPr>
          <p:cNvSpPr txBox="1"/>
          <p:nvPr/>
        </p:nvSpPr>
        <p:spPr>
          <a:xfrm>
            <a:off x="1302639" y="4884849"/>
            <a:ext cx="6322821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Childhood cancers are associated with high risk of death</a:t>
            </a:r>
          </a:p>
        </p:txBody>
      </p:sp>
    </p:spTree>
    <p:extLst>
      <p:ext uri="{BB962C8B-B14F-4D97-AF65-F5344CB8AC3E}">
        <p14:creationId xmlns:p14="http://schemas.microsoft.com/office/powerpoint/2010/main" val="5176676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4CD1-CF4E-EA4E-925E-BFF5FD9F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EB74C-895E-DF4C-BB71-DB15E2EE3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Motivation</a:t>
            </a:r>
          </a:p>
          <a:p>
            <a:endParaRPr lang="en-US" dirty="0"/>
          </a:p>
          <a:p>
            <a:r>
              <a:rPr lang="en-US" strike="sngStrike" dirty="0"/>
              <a:t>Intelligible Models </a:t>
            </a:r>
          </a:p>
          <a:p>
            <a:endParaRPr lang="en-US" dirty="0"/>
          </a:p>
          <a:p>
            <a:r>
              <a:rPr lang="en-US" strike="sngStrike" dirty="0"/>
              <a:t>Case study: Pneumonia risk</a:t>
            </a:r>
          </a:p>
          <a:p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Case study: 30 day readmission</a:t>
            </a:r>
          </a:p>
          <a:p>
            <a:endParaRPr lang="en-US" dirty="0"/>
          </a:p>
          <a:p>
            <a:r>
              <a:rPr lang="en-US" dirty="0"/>
              <a:t>Discussion and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E287C-74AE-FC4B-9BFD-86E62FAD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11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98E39-24A4-654D-9E9B-ED26E16DE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 day readmission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6BE88-554E-D14F-8327-312CC02F6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195K patients in train, 100K patients in test</a:t>
            </a:r>
          </a:p>
          <a:p>
            <a:endParaRPr lang="en-US" dirty="0"/>
          </a:p>
          <a:p>
            <a:r>
              <a:rPr lang="en-US" dirty="0"/>
              <a:t>3956 features</a:t>
            </a:r>
          </a:p>
          <a:p>
            <a:endParaRPr lang="en-US" dirty="0"/>
          </a:p>
          <a:p>
            <a:r>
              <a:rPr lang="en-US" dirty="0"/>
              <a:t>Predict which patients are likely to be readmitted within 30 days of being released</a:t>
            </a:r>
          </a:p>
          <a:p>
            <a:endParaRPr lang="en-US" dirty="0"/>
          </a:p>
          <a:p>
            <a:r>
              <a:rPr lang="en-US" dirty="0"/>
              <a:t>Hospitals with high readmission rates are penalized financially</a:t>
            </a:r>
          </a:p>
          <a:p>
            <a:pPr lvl="1"/>
            <a:r>
              <a:rPr lang="en-US" dirty="0"/>
              <a:t>Did not provide adequate care earlier</a:t>
            </a:r>
          </a:p>
          <a:p>
            <a:pPr lvl="1"/>
            <a:endParaRPr lang="en-US" dirty="0"/>
          </a:p>
          <a:p>
            <a:r>
              <a:rPr lang="en-US" dirty="0"/>
              <a:t>8.91% of patients readmitted within 30 days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F5935-43B2-8048-9E4C-5106D5D90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977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BEE4A-459C-6C49-B3FD-102E49DE6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59DA9E-AAC8-D349-B77D-E99F460AB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024" y="2146300"/>
            <a:ext cx="2387600" cy="19177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16696-AB41-324C-B5F6-3810CA174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51479B-549C-DC4D-9E3C-9B119D432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146300"/>
            <a:ext cx="16002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374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68848-565F-864C-8D57-09AC981A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level insights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DC5003-31B3-414C-ACA2-7E78E28E7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028" y="1288148"/>
            <a:ext cx="1396572" cy="5181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3D93D-C375-D341-A22D-057CF3254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F4B0A6-C921-474F-8A85-5C9004A1B6AE}"/>
              </a:ext>
            </a:extLst>
          </p:cNvPr>
          <p:cNvSpPr txBox="1"/>
          <p:nvPr/>
        </p:nvSpPr>
        <p:spPr>
          <a:xfrm>
            <a:off x="301452" y="5333999"/>
            <a:ext cx="1883849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p(risk) = 0.9326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0B8685-9FA4-5942-BBBE-A999824E6C67}"/>
              </a:ext>
            </a:extLst>
          </p:cNvPr>
          <p:cNvSpPr txBox="1"/>
          <p:nvPr/>
        </p:nvSpPr>
        <p:spPr>
          <a:xfrm>
            <a:off x="60176" y="2728697"/>
            <a:ext cx="3366884" cy="1301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Lots of admissions</a:t>
            </a:r>
          </a:p>
          <a:p>
            <a:pPr marL="457200" indent="-457200">
              <a:buAutoNum type="arabicPeriod"/>
            </a:pP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Received lot of</a:t>
            </a:r>
          </a:p>
          <a:p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Amoxycilin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 (strep/pneumonia)</a:t>
            </a:r>
          </a:p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3. Verapamil (hypertension)</a:t>
            </a:r>
          </a:p>
        </p:txBody>
      </p:sp>
    </p:spTree>
    <p:extLst>
      <p:ext uri="{BB962C8B-B14F-4D97-AF65-F5344CB8AC3E}">
        <p14:creationId xmlns:p14="http://schemas.microsoft.com/office/powerpoint/2010/main" val="35842002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3CE19-1366-D14F-B44B-269EADF7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level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A416B-C8AE-A341-B197-DCB01980C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79409-DA00-B04E-B945-941506D3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A4EA9-7CC4-AC44-BE65-AC62B3B17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447800"/>
            <a:ext cx="1436716" cy="518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7D4564-9227-5243-AEBF-21B74165FD6F}"/>
              </a:ext>
            </a:extLst>
          </p:cNvPr>
          <p:cNvSpPr txBox="1"/>
          <p:nvPr/>
        </p:nvSpPr>
        <p:spPr>
          <a:xfrm>
            <a:off x="6553201" y="5493651"/>
            <a:ext cx="1883849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p(risk) = 0.0873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A4F9C-7959-F04D-B0EB-3062EFD33333}"/>
              </a:ext>
            </a:extLst>
          </p:cNvPr>
          <p:cNvSpPr txBox="1"/>
          <p:nvPr/>
        </p:nvSpPr>
        <p:spPr>
          <a:xfrm>
            <a:off x="6237316" y="2888349"/>
            <a:ext cx="3020892" cy="1301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1. Post menopausal</a:t>
            </a:r>
          </a:p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2. Cancers that </a:t>
            </a:r>
          </a:p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respond well to treatment</a:t>
            </a:r>
          </a:p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3. Not hospitalized much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9C94B1B-E873-7143-9960-E62494DC5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028" y="1447800"/>
            <a:ext cx="1396572" cy="518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BC6F11-41BF-464E-A330-5B4B475662BC}"/>
              </a:ext>
            </a:extLst>
          </p:cNvPr>
          <p:cNvSpPr txBox="1"/>
          <p:nvPr/>
        </p:nvSpPr>
        <p:spPr>
          <a:xfrm>
            <a:off x="301452" y="5493651"/>
            <a:ext cx="1883849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p(risk) = 0.9326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052DAC-5EEA-3445-8DDD-9F4D037518C8}"/>
              </a:ext>
            </a:extLst>
          </p:cNvPr>
          <p:cNvSpPr txBox="1"/>
          <p:nvPr/>
        </p:nvSpPr>
        <p:spPr>
          <a:xfrm>
            <a:off x="60176" y="2888349"/>
            <a:ext cx="3366884" cy="1301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Lots of admissions</a:t>
            </a:r>
          </a:p>
          <a:p>
            <a:pPr marL="457200" indent="-457200">
              <a:buAutoNum type="arabicPeriod"/>
            </a:pP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Received lot of</a:t>
            </a:r>
          </a:p>
          <a:p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Amoxycilin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 (strep/pneumonia)</a:t>
            </a:r>
          </a:p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3. Verapamil (hypertension)</a:t>
            </a:r>
          </a:p>
        </p:txBody>
      </p:sp>
    </p:spTree>
    <p:extLst>
      <p:ext uri="{BB962C8B-B14F-4D97-AF65-F5344CB8AC3E}">
        <p14:creationId xmlns:p14="http://schemas.microsoft.com/office/powerpoint/2010/main" val="3225515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4700-5D78-0B4E-9615-BCC21F8A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C010D-DA51-C142-9911-CAEDF594B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8601"/>
            <a:ext cx="8458199" cy="5181600"/>
          </a:xfrm>
        </p:spPr>
        <p:txBody>
          <a:bodyPr/>
          <a:lstStyle/>
          <a:p>
            <a:r>
              <a:rPr lang="en-US" dirty="0"/>
              <a:t>Motivation and Examples</a:t>
            </a:r>
          </a:p>
          <a:p>
            <a:endParaRPr lang="en-US" dirty="0"/>
          </a:p>
          <a:p>
            <a:r>
              <a:rPr lang="en-US" dirty="0"/>
              <a:t>Objective Function</a:t>
            </a:r>
          </a:p>
          <a:p>
            <a:endParaRPr lang="en-US" dirty="0"/>
          </a:p>
          <a:p>
            <a:r>
              <a:rPr lang="en-US" dirty="0"/>
              <a:t>Cutting Plane Algorithm</a:t>
            </a:r>
          </a:p>
          <a:p>
            <a:pPr lvl="1"/>
            <a:r>
              <a:rPr lang="en-US" dirty="0"/>
              <a:t>Disadvantages</a:t>
            </a:r>
          </a:p>
          <a:p>
            <a:endParaRPr lang="en-US" dirty="0"/>
          </a:p>
          <a:p>
            <a:r>
              <a:rPr lang="en-US" dirty="0"/>
              <a:t>Lattice Cutting Plane Algorithm</a:t>
            </a:r>
          </a:p>
          <a:p>
            <a:endParaRPr lang="en-US" dirty="0"/>
          </a:p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4FBAC-40FA-044A-AB2C-F51AE056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674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4CD1-CF4E-EA4E-925E-BFF5FD9F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EB74C-895E-DF4C-BB71-DB15E2EE3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Motivation</a:t>
            </a:r>
          </a:p>
          <a:p>
            <a:endParaRPr lang="en-US" dirty="0"/>
          </a:p>
          <a:p>
            <a:r>
              <a:rPr lang="en-US" strike="sngStrike" dirty="0"/>
              <a:t>Intelligible Models </a:t>
            </a:r>
          </a:p>
          <a:p>
            <a:endParaRPr lang="en-US" dirty="0"/>
          </a:p>
          <a:p>
            <a:r>
              <a:rPr lang="en-US" strike="sngStrike" dirty="0"/>
              <a:t>Case study: Pneumonia risk</a:t>
            </a:r>
          </a:p>
          <a:p>
            <a:endParaRPr lang="en-US" dirty="0"/>
          </a:p>
          <a:p>
            <a:r>
              <a:rPr lang="en-US" strike="sngStrike" dirty="0"/>
              <a:t>Case study: 30 day readmission</a:t>
            </a:r>
          </a:p>
          <a:p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Discussion and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E287C-74AE-FC4B-9BFD-86E62FAD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271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EA543-A4CA-C04D-94C0-C37D80D1E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Interpret Risk Scores?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293E3-C6E5-D64F-91B5-74B74B645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term returns a risk score</a:t>
            </a:r>
          </a:p>
          <a:p>
            <a:pPr lvl="1"/>
            <a:r>
              <a:rPr lang="en-US" dirty="0"/>
              <a:t>Probability = 1/(1 + </a:t>
            </a:r>
            <a:r>
              <a:rPr lang="en-US" dirty="0" err="1"/>
              <a:t>exp</a:t>
            </a:r>
            <a:r>
              <a:rPr lang="en-US" dirty="0"/>
              <a:t>(-1 * total risk score))</a:t>
            </a:r>
          </a:p>
          <a:p>
            <a:endParaRPr lang="en-US" dirty="0"/>
          </a:p>
          <a:p>
            <a:r>
              <a:rPr lang="en-US" dirty="0"/>
              <a:t>Pneumonia and 30 day readmission have baseline rates near 0.1 </a:t>
            </a:r>
            <a:r>
              <a:rPr lang="en-US" dirty="0">
                <a:sym typeface="Wingdings" pitchFamily="2" charset="2"/>
              </a:rPr>
              <a:t> baseline risk score =    -2.197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Patients above baseline risk have higher probability of death/readmission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64F9E-4592-354E-9FA1-712B00CAD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066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06E40-06ED-C74F-8866-C40C032B3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C8DE5-999B-0141-B9A0-0CFABAEFE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 term + contributions of individual features + contributions of pairwise interactions</a:t>
            </a:r>
          </a:p>
          <a:p>
            <a:endParaRPr lang="en-US" dirty="0"/>
          </a:p>
          <a:p>
            <a:r>
              <a:rPr lang="en-US" dirty="0"/>
              <a:t>Mean of contribution terms is zero </a:t>
            </a:r>
          </a:p>
          <a:p>
            <a:endParaRPr lang="en-US" dirty="0"/>
          </a:p>
          <a:p>
            <a:r>
              <a:rPr lang="en-US" dirty="0"/>
              <a:t>This structure helps us clearly understand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7B9F-EC69-8146-BA50-1BBA262F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7978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75F3D-B5F7-4D44-BE06-8E877564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Terms By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E3F1F-0FCD-F240-8EBB-E79CD80F5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patient, we can compute which term is resulting in what risk score</a:t>
            </a:r>
          </a:p>
          <a:p>
            <a:endParaRPr lang="en-US" dirty="0"/>
          </a:p>
          <a:p>
            <a:r>
              <a:rPr lang="en-US" dirty="0"/>
              <a:t>Rank terms based on the values of risk score</a:t>
            </a:r>
          </a:p>
          <a:p>
            <a:endParaRPr lang="en-US" dirty="0"/>
          </a:p>
          <a:p>
            <a:r>
              <a:rPr lang="en-US" dirty="0"/>
              <a:t>This ranking tells us which features are contributing to the risk of each patient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BFA70-41F7-4B4F-ADD9-AE75B4B8F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6820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DCAB-C345-2B43-ACC4-487BFD1FF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Shaping vs. Expert Discretization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0DF6E-3C34-674F-B3C6-BE1A86543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GAMs learning function shapes, experts could also provide inputs by discretizing features</a:t>
            </a:r>
          </a:p>
          <a:p>
            <a:endParaRPr lang="en-US" dirty="0"/>
          </a:p>
          <a:p>
            <a:r>
              <a:rPr lang="en-US" dirty="0"/>
              <a:t>Expert discretized features were used for logistic regression model</a:t>
            </a:r>
          </a:p>
          <a:p>
            <a:endParaRPr lang="en-US" dirty="0"/>
          </a:p>
          <a:p>
            <a:r>
              <a:rPr lang="en-US" dirty="0"/>
              <a:t>However, GAMs outperformed LR indicating that feature shaping is valuable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08614-7181-A84A-83B1-4C659F6F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1772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4CEF-D30F-DE40-A9F8-777D32635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</a:t>
            </a:r>
            <a:r>
              <a:rPr lang="en-US" dirty="0">
                <a:sym typeface="Wingdings" pitchFamily="2" charset="2"/>
              </a:rPr>
              <a:t>!= Causation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ED6B1-7412-154D-AA65-2D14B4066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GAMs and GA</a:t>
            </a:r>
            <a:r>
              <a:rPr lang="en-US" baseline="30000" dirty="0"/>
              <a:t>2</a:t>
            </a:r>
            <a:r>
              <a:rPr lang="en-US" dirty="0"/>
              <a:t>Ms are intelligible</a:t>
            </a:r>
          </a:p>
          <a:p>
            <a:endParaRPr lang="en-US" dirty="0"/>
          </a:p>
          <a:p>
            <a:r>
              <a:rPr lang="en-US" dirty="0"/>
              <a:t>But, they are not causal </a:t>
            </a:r>
          </a:p>
          <a:p>
            <a:endParaRPr lang="en-US" dirty="0"/>
          </a:p>
          <a:p>
            <a:r>
              <a:rPr lang="en-US" dirty="0"/>
              <a:t>What we see in plots are associations captures from the data but are not causal implications</a:t>
            </a:r>
          </a:p>
          <a:p>
            <a:endParaRPr lang="en-US" dirty="0"/>
          </a:p>
          <a:p>
            <a:r>
              <a:rPr lang="en-US" dirty="0"/>
              <a:t>It is often easy to confuse intelligibility of predictive models with causality</a:t>
            </a:r>
          </a:p>
          <a:p>
            <a:pPr lvl="1"/>
            <a:r>
              <a:rPr lang="en-US" dirty="0"/>
              <a:t>Please don’t make that mistake!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F60EC-DA67-3640-BCFE-F3E8A607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3240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D7C7-73B6-704E-9403-EE0DDFEA9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191000"/>
            <a:ext cx="7772400" cy="1470026"/>
          </a:xfrm>
        </p:spPr>
        <p:txBody>
          <a:bodyPr/>
          <a:lstStyle/>
          <a:p>
            <a:r>
              <a:rPr lang="en-US" dirty="0"/>
              <a:t>Questions??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0B670-E603-2349-A91D-F913C39D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9144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852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D7C7-73B6-704E-9403-EE0DDFEA9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191000"/>
            <a:ext cx="7772400" cy="1470026"/>
          </a:xfrm>
        </p:spPr>
        <p:txBody>
          <a:bodyPr/>
          <a:lstStyle/>
          <a:p>
            <a:r>
              <a:rPr lang="en-US" dirty="0"/>
              <a:t>Let’s start the critique!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EA9F1-1C5A-DC46-B0E8-F29A3C37E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469" y="1441450"/>
            <a:ext cx="4134662" cy="27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45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4700-5D78-0B4E-9615-BCC21F8A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C010D-DA51-C142-9911-CAEDF594B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8601"/>
            <a:ext cx="8458199" cy="5181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Motivation and Examples</a:t>
            </a:r>
          </a:p>
          <a:p>
            <a:endParaRPr lang="en-US" dirty="0"/>
          </a:p>
          <a:p>
            <a:r>
              <a:rPr lang="en-US" dirty="0"/>
              <a:t>Objective Function</a:t>
            </a:r>
          </a:p>
          <a:p>
            <a:endParaRPr lang="en-US" dirty="0"/>
          </a:p>
          <a:p>
            <a:r>
              <a:rPr lang="en-US" dirty="0"/>
              <a:t>Cutting Plane Algorithm</a:t>
            </a:r>
          </a:p>
          <a:p>
            <a:pPr lvl="1"/>
            <a:r>
              <a:rPr lang="en-US" dirty="0"/>
              <a:t>Disadvantages</a:t>
            </a:r>
          </a:p>
          <a:p>
            <a:endParaRPr lang="en-US" dirty="0"/>
          </a:p>
          <a:p>
            <a:r>
              <a:rPr lang="en-US" dirty="0"/>
              <a:t>Lattice Cutting Plane Algorithm</a:t>
            </a:r>
          </a:p>
          <a:p>
            <a:endParaRPr lang="en-US" dirty="0"/>
          </a:p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4FBAC-40FA-044A-AB2C-F51AE056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127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mtClean="0">
            <a:latin typeface="Helvetica Neue Light" charset="0"/>
            <a:ea typeface="Helvetica Neue Light" charset="0"/>
            <a:cs typeface="Helvetica Neue Light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78634</TotalTime>
  <Words>2186</Words>
  <Application>Microsoft Macintosh PowerPoint</Application>
  <PresentationFormat>On-screen Show (4:3)</PresentationFormat>
  <Paragraphs>600</Paragraphs>
  <Slides>87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Arial</vt:lpstr>
      <vt:lpstr>Calibri</vt:lpstr>
      <vt:lpstr>Helvetica Neue</vt:lpstr>
      <vt:lpstr>Helvetica Neue Light</vt:lpstr>
      <vt:lpstr>Wingdings</vt:lpstr>
      <vt:lpstr>Office Theme</vt:lpstr>
      <vt:lpstr>Risk Scores  + Generalized Additive Models</vt:lpstr>
      <vt:lpstr>Agenda</vt:lpstr>
      <vt:lpstr>Announcements</vt:lpstr>
      <vt:lpstr>Announcements</vt:lpstr>
      <vt:lpstr>Questions??</vt:lpstr>
      <vt:lpstr>Learning Optimized Risk Scores</vt:lpstr>
      <vt:lpstr>Contributions</vt:lpstr>
      <vt:lpstr>Roadmap</vt:lpstr>
      <vt:lpstr>Roadmap</vt:lpstr>
      <vt:lpstr>Motivation</vt:lpstr>
      <vt:lpstr>Example</vt:lpstr>
      <vt:lpstr>Motivation</vt:lpstr>
      <vt:lpstr>Roadmap</vt:lpstr>
      <vt:lpstr>Model Desiderata</vt:lpstr>
      <vt:lpstr>Predicted Risk</vt:lpstr>
      <vt:lpstr>Mixed Integer Program</vt:lpstr>
      <vt:lpstr>Linear vs. Non-Linear Integer Programs</vt:lpstr>
      <vt:lpstr>Mixed Integer Non-Linear Programs</vt:lpstr>
      <vt:lpstr>Objective Function</vt:lpstr>
      <vt:lpstr>Other Model Requirements</vt:lpstr>
      <vt:lpstr>Setting Trade Off Parameter</vt:lpstr>
      <vt:lpstr>Roadmap</vt:lpstr>
      <vt:lpstr>Cutting Plane Example</vt:lpstr>
      <vt:lpstr>Cutting Plane Example</vt:lpstr>
      <vt:lpstr>Cutting Plane Example</vt:lpstr>
      <vt:lpstr>Cutting Plane Example</vt:lpstr>
      <vt:lpstr>Cutting Plane Example</vt:lpstr>
      <vt:lpstr>Cutting Plane Example</vt:lpstr>
      <vt:lpstr>Cutting Plane Example</vt:lpstr>
      <vt:lpstr>Cutting Plane Algorithm </vt:lpstr>
      <vt:lpstr>Cutting Plane Algorithm </vt:lpstr>
      <vt:lpstr>Cutting Plane Algorithm </vt:lpstr>
      <vt:lpstr>Cutting Plane Algorithm</vt:lpstr>
      <vt:lpstr>Cutting Plane Algorithm</vt:lpstr>
      <vt:lpstr>Convergence of CPA</vt:lpstr>
      <vt:lpstr>Advantages of CPA</vt:lpstr>
      <vt:lpstr>Stalling in Non-Convex Settings</vt:lpstr>
      <vt:lpstr>Stalling on 20 features and 50K points</vt:lpstr>
      <vt:lpstr>Stalling Problem</vt:lpstr>
      <vt:lpstr>Roadmap</vt:lpstr>
      <vt:lpstr>Lattice Cutting Plane Algorithm (LCPA)</vt:lpstr>
      <vt:lpstr>LP Surrogate</vt:lpstr>
      <vt:lpstr>Branch and Bound: Intuition</vt:lpstr>
      <vt:lpstr>Branch and Bound: Intuition</vt:lpstr>
      <vt:lpstr>Branch and Bound: Intuition</vt:lpstr>
      <vt:lpstr>Branch and Bound for MINLP</vt:lpstr>
      <vt:lpstr>Branch and Bound for MINLP</vt:lpstr>
      <vt:lpstr>CPA and LCPA vs. MINLP Commercial</vt:lpstr>
      <vt:lpstr>Additional Improvements/Hacks</vt:lpstr>
      <vt:lpstr>Roadmap</vt:lpstr>
      <vt:lpstr>Experimental Evaluation</vt:lpstr>
      <vt:lpstr>Results</vt:lpstr>
      <vt:lpstr>Models Learned for Arrest and Bank</vt:lpstr>
      <vt:lpstr>ICU Seizure Prediction</vt:lpstr>
      <vt:lpstr>ICU Seizure Prediction</vt:lpstr>
      <vt:lpstr>Zoom In: Results with Proposed Model</vt:lpstr>
      <vt:lpstr>Questions??</vt:lpstr>
      <vt:lpstr>Let’s start the critique!</vt:lpstr>
      <vt:lpstr>Intelligible Models for HealthCare</vt:lpstr>
      <vt:lpstr>Contributions</vt:lpstr>
      <vt:lpstr>Roadmap</vt:lpstr>
      <vt:lpstr>Roadmap</vt:lpstr>
      <vt:lpstr>Motivation</vt:lpstr>
      <vt:lpstr>Motivation</vt:lpstr>
      <vt:lpstr>Motivation</vt:lpstr>
      <vt:lpstr>Roadmap</vt:lpstr>
      <vt:lpstr>GAMs and GA2Ms</vt:lpstr>
      <vt:lpstr>GAMs and GA2Ms</vt:lpstr>
      <vt:lpstr>Roadmap</vt:lpstr>
      <vt:lpstr>Pneumonia Risk</vt:lpstr>
      <vt:lpstr>Pneumonia Risk: Features</vt:lpstr>
      <vt:lpstr>Pneumonia Risk: AUC</vt:lpstr>
      <vt:lpstr>Understanding Outputs of GA2M</vt:lpstr>
      <vt:lpstr>Understanding Outputs of GA2M</vt:lpstr>
      <vt:lpstr>Roadmap</vt:lpstr>
      <vt:lpstr>30 day readmission</vt:lpstr>
      <vt:lpstr>AUC</vt:lpstr>
      <vt:lpstr>Patient level insights</vt:lpstr>
      <vt:lpstr>Patient level insights</vt:lpstr>
      <vt:lpstr>Roadmap</vt:lpstr>
      <vt:lpstr>How to Interpret Risk Scores?</vt:lpstr>
      <vt:lpstr>Modularity</vt:lpstr>
      <vt:lpstr>Sorting Terms By Importance</vt:lpstr>
      <vt:lpstr>Feature Shaping vs. Expert Discretization</vt:lpstr>
      <vt:lpstr>Correlation != Causation</vt:lpstr>
      <vt:lpstr>Questions??</vt:lpstr>
      <vt:lpstr>Let’s start the critique!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Jure Leskovec</dc:creator>
  <cp:lastModifiedBy>Lakkaraju, Himabindu</cp:lastModifiedBy>
  <cp:revision>4854</cp:revision>
  <cp:lastPrinted>2019-09-26T23:09:47Z</cp:lastPrinted>
  <dcterms:created xsi:type="dcterms:W3CDTF">2014-02-21T07:28:17Z</dcterms:created>
  <dcterms:modified xsi:type="dcterms:W3CDTF">2019-10-04T15:51:03Z</dcterms:modified>
</cp:coreProperties>
</file>